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10.jpg" ContentType="image/p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5" r:id="rId1"/>
  </p:sldMasterIdLst>
  <p:notesMasterIdLst>
    <p:notesMasterId r:id="rId47"/>
  </p:notesMasterIdLst>
  <p:sldIdLst>
    <p:sldId id="256" r:id="rId2"/>
    <p:sldId id="257" r:id="rId3"/>
    <p:sldId id="326" r:id="rId4"/>
    <p:sldId id="281" r:id="rId5"/>
    <p:sldId id="327" r:id="rId6"/>
    <p:sldId id="289" r:id="rId7"/>
    <p:sldId id="287" r:id="rId8"/>
    <p:sldId id="263" r:id="rId9"/>
    <p:sldId id="264" r:id="rId10"/>
    <p:sldId id="265" r:id="rId11"/>
    <p:sldId id="283" r:id="rId12"/>
    <p:sldId id="291" r:id="rId13"/>
    <p:sldId id="310" r:id="rId14"/>
    <p:sldId id="311" r:id="rId15"/>
    <p:sldId id="318" r:id="rId16"/>
    <p:sldId id="294" r:id="rId17"/>
    <p:sldId id="300" r:id="rId18"/>
    <p:sldId id="321" r:id="rId19"/>
    <p:sldId id="322" r:id="rId20"/>
    <p:sldId id="298" r:id="rId21"/>
    <p:sldId id="324" r:id="rId22"/>
    <p:sldId id="295" r:id="rId23"/>
    <p:sldId id="319" r:id="rId24"/>
    <p:sldId id="314" r:id="rId25"/>
    <p:sldId id="313" r:id="rId26"/>
    <p:sldId id="316" r:id="rId27"/>
    <p:sldId id="315" r:id="rId28"/>
    <p:sldId id="293" r:id="rId29"/>
    <p:sldId id="309" r:id="rId30"/>
    <p:sldId id="290" r:id="rId31"/>
    <p:sldId id="301" r:id="rId32"/>
    <p:sldId id="299" r:id="rId33"/>
    <p:sldId id="317" r:id="rId34"/>
    <p:sldId id="308" r:id="rId35"/>
    <p:sldId id="307" r:id="rId36"/>
    <p:sldId id="305" r:id="rId37"/>
    <p:sldId id="306" r:id="rId38"/>
    <p:sldId id="325" r:id="rId39"/>
    <p:sldId id="284" r:id="rId40"/>
    <p:sldId id="323" r:id="rId41"/>
    <p:sldId id="303" r:id="rId42"/>
    <p:sldId id="312" r:id="rId43"/>
    <p:sldId id="328" r:id="rId44"/>
    <p:sldId id="304" r:id="rId45"/>
    <p:sldId id="286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0 - Intro" id="{74299CF2-26EA-4E20-A3C4-091F09B5CBE5}">
          <p14:sldIdLst>
            <p14:sldId id="256"/>
            <p14:sldId id="257"/>
            <p14:sldId id="326"/>
          </p14:sldIdLst>
        </p14:section>
        <p14:section name="01 - The Challenge" id="{E8733A41-A473-4A0C-9332-0AA963DAFB05}">
          <p14:sldIdLst>
            <p14:sldId id="281"/>
            <p14:sldId id="327"/>
            <p14:sldId id="289"/>
            <p14:sldId id="287"/>
            <p14:sldId id="263"/>
            <p14:sldId id="264"/>
            <p14:sldId id="265"/>
          </p14:sldIdLst>
        </p14:section>
        <p14:section name="02 - IAM Primer" id="{B886DC3E-EB1B-4EC6-AFAF-1B249085B6AD}">
          <p14:sldIdLst>
            <p14:sldId id="283"/>
            <p14:sldId id="291"/>
            <p14:sldId id="310"/>
            <p14:sldId id="311"/>
            <p14:sldId id="318"/>
          </p14:sldIdLst>
        </p14:section>
        <p14:section name="03 - Attack Techniques" id="{31C94FDF-C91B-4E46-8379-C2DBB06D7153}">
          <p14:sldIdLst>
            <p14:sldId id="294"/>
            <p14:sldId id="300"/>
            <p14:sldId id="321"/>
            <p14:sldId id="322"/>
            <p14:sldId id="298"/>
            <p14:sldId id="324"/>
            <p14:sldId id="295"/>
            <p14:sldId id="319"/>
            <p14:sldId id="314"/>
            <p14:sldId id="313"/>
            <p14:sldId id="316"/>
            <p14:sldId id="315"/>
          </p14:sldIdLst>
        </p14:section>
        <p14:section name="04 - Defense" id="{7004DA91-76F0-4D96-B203-9406C1018558}">
          <p14:sldIdLst>
            <p14:sldId id="293"/>
            <p14:sldId id="309"/>
            <p14:sldId id="290"/>
            <p14:sldId id="301"/>
            <p14:sldId id="299"/>
            <p14:sldId id="317"/>
            <p14:sldId id="308"/>
            <p14:sldId id="307"/>
            <p14:sldId id="305"/>
            <p14:sldId id="306"/>
            <p14:sldId id="325"/>
          </p14:sldIdLst>
        </p14:section>
        <p14:section name="05 - Summary" id="{1D2FB411-C8A5-4696-907C-CD564A3B7609}">
          <p14:sldIdLst>
            <p14:sldId id="284"/>
            <p14:sldId id="323"/>
            <p14:sldId id="303"/>
            <p14:sldId id="312"/>
            <p14:sldId id="328"/>
            <p14:sldId id="304"/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2" autoAdjust="0"/>
    <p:restoredTop sz="71778" autoAdjust="0"/>
  </p:normalViewPr>
  <p:slideViewPr>
    <p:cSldViewPr snapToGrid="0">
      <p:cViewPr varScale="1">
        <p:scale>
          <a:sx n="82" d="100"/>
          <a:sy n="82" d="100"/>
        </p:scale>
        <p:origin x="1527" y="3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EC205B-2DF0-4243-9DDE-CCFEDC0E3D2C}" type="datetimeFigureOut">
              <a:rPr lang="en-US" smtClean="0"/>
              <a:t>5/30/2018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44D1F-C4AC-4D1A-8264-04CFCAD7CC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655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Necessary</a:t>
            </a:r>
            <a:r>
              <a:rPr lang="en-US" baseline="0" dirty="0" smtClean="0"/>
              <a:t> risks</a:t>
            </a:r>
          </a:p>
          <a:p>
            <a:r>
              <a:rPr lang="en-US" baseline="0" dirty="0" smtClean="0"/>
              <a:t>Information leakage</a:t>
            </a:r>
          </a:p>
          <a:p>
            <a:endParaRPr lang="en-US" baseline="0" dirty="0" smtClean="0"/>
          </a:p>
          <a:p>
            <a:r>
              <a:rPr lang="en-US" baseline="0" dirty="0" smtClean="0"/>
              <a:t>Ashley Madison breach (users registered with corporate email addresses)</a:t>
            </a:r>
          </a:p>
          <a:p>
            <a:r>
              <a:rPr lang="en-US" baseline="0" dirty="0" smtClean="0"/>
              <a:t>Twitter story (passwords in plaintext; password reuse)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44D1F-C4AC-4D1A-8264-04CFCAD7CCC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571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recon than attack, but crucial</a:t>
            </a:r>
          </a:p>
          <a:p>
            <a:endParaRPr lang="en-US" dirty="0" smtClean="0"/>
          </a:p>
          <a:p>
            <a:r>
              <a:rPr lang="en-US" dirty="0" smtClean="0"/>
              <a:t>OSINT gathering, Pastebin (creds)</a:t>
            </a:r>
          </a:p>
          <a:p>
            <a:pPr lvl="1"/>
            <a:r>
              <a:rPr lang="en-US" dirty="0" smtClean="0"/>
              <a:t>Especially on personal sites</a:t>
            </a:r>
          </a:p>
          <a:p>
            <a:endParaRPr lang="en-US" dirty="0" smtClean="0"/>
          </a:p>
          <a:p>
            <a:r>
              <a:rPr lang="en-US" dirty="0" smtClean="0"/>
              <a:t>Shodan</a:t>
            </a:r>
            <a:r>
              <a:rPr lang="en-US" baseline="0" dirty="0" smtClean="0"/>
              <a:t> = all systems</a:t>
            </a:r>
          </a:p>
          <a:p>
            <a:r>
              <a:rPr lang="en-US" baseline="0" dirty="0" smtClean="0"/>
              <a:t>Censys = web servers (login pages, SSL VPN)</a:t>
            </a:r>
          </a:p>
          <a:p>
            <a:r>
              <a:rPr lang="en-US" baseline="0" dirty="0" smtClean="0"/>
              <a:t>Find Subdomains = web apps (login pages)</a:t>
            </a:r>
          </a:p>
          <a:p>
            <a:r>
              <a:rPr lang="en-US" baseline="0" dirty="0" smtClean="0"/>
              <a:t>BGP Toolkit = IP/DNS neighbors</a:t>
            </a:r>
          </a:p>
          <a:p>
            <a:r>
              <a:rPr lang="en-US" baseline="0" dirty="0" smtClean="0"/>
              <a:t>SPF Records = trusted SaaS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44D1F-C4AC-4D1A-8264-04CFCAD7CCC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28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OSINT gathering =</a:t>
            </a:r>
            <a:r>
              <a:rPr lang="en-US" baseline="0" dirty="0" smtClean="0"/>
              <a:t> grab everything</a:t>
            </a:r>
          </a:p>
          <a:p>
            <a:r>
              <a:rPr lang="en-US" baseline="0" dirty="0" smtClean="0"/>
              <a:t>Analysis = context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44D1F-C4AC-4D1A-8264-04CFCAD7CCC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638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Admin accounts are still identities</a:t>
            </a:r>
            <a:r>
              <a:rPr lang="en-US" baseline="0" dirty="0" smtClean="0"/>
              <a:t> that must be managed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44D1F-C4AC-4D1A-8264-04CFCAD7CCC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812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Snag creds with spray attack</a:t>
            </a:r>
          </a:p>
          <a:p>
            <a:endParaRPr lang="en-US" dirty="0" smtClean="0"/>
          </a:p>
          <a:p>
            <a:r>
              <a:rPr lang="en-US" dirty="0" smtClean="0"/>
              <a:t>Search</a:t>
            </a:r>
            <a:r>
              <a:rPr lang="en-US" baseline="0" dirty="0" smtClean="0"/>
              <a:t> inboxes with MailSniper</a:t>
            </a:r>
          </a:p>
          <a:p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Comb</a:t>
            </a:r>
            <a:r>
              <a:rPr lang="en-US" baseline="0" dirty="0" smtClean="0"/>
              <a:t> LinkedIn for new users, then SE the Help Desk for default password scheme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10FA7-1ACD-4D13-8E26-5FC4DE55040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9462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 don’t know PowerShell yet, it’s time to learn.</a:t>
            </a:r>
          </a:p>
          <a:p>
            <a:endParaRPr lang="en-US" dirty="0" smtClean="0"/>
          </a:p>
          <a:p>
            <a:r>
              <a:rPr lang="en-US" dirty="0" smtClean="0"/>
              <a:t>Golden/Silver Ticket</a:t>
            </a:r>
            <a:r>
              <a:rPr lang="en-US" baseline="0" dirty="0" smtClean="0"/>
              <a:t> attacks – “Free, long duration tickets for any user”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Kerberoasting</a:t>
            </a:r>
            <a:endParaRPr lang="en-US" baseline="0" dirty="0" smtClean="0"/>
          </a:p>
          <a:p>
            <a:r>
              <a:rPr lang="en-US" baseline="0" dirty="0" smtClean="0"/>
              <a:t>	Extract all accounts in use as SPN using built in MS tools</a:t>
            </a:r>
          </a:p>
          <a:p>
            <a:r>
              <a:rPr lang="en-US" baseline="0" dirty="0" smtClean="0"/>
              <a:t>	Request tickets</a:t>
            </a:r>
          </a:p>
          <a:p>
            <a:r>
              <a:rPr lang="en-US" baseline="0" dirty="0" smtClean="0"/>
              <a:t>	Extract the acquired tickets from RAM with Mimikatz</a:t>
            </a:r>
          </a:p>
          <a:p>
            <a:r>
              <a:rPr lang="en-US" baseline="0" dirty="0" smtClean="0"/>
              <a:t>	Crack with </a:t>
            </a:r>
            <a:r>
              <a:rPr lang="en-US" baseline="0" dirty="0" err="1" smtClean="0"/>
              <a:t>rgsrepcrack</a:t>
            </a:r>
            <a:endParaRPr lang="en-US" baseline="0" dirty="0" smtClean="0"/>
          </a:p>
          <a:p>
            <a:r>
              <a:rPr lang="en-US" baseline="0" dirty="0" smtClean="0"/>
              <a:t>	Rewrite (make user appear to be different user / add to DA)</a:t>
            </a:r>
          </a:p>
          <a:p>
            <a:r>
              <a:rPr lang="en-US" baseline="0" dirty="0" smtClean="0"/>
              <a:t>	Inject back into RAM with Mimikatz</a:t>
            </a:r>
          </a:p>
          <a:p>
            <a:endParaRPr lang="en-US" baseline="0" dirty="0" smtClean="0"/>
          </a:p>
          <a:p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PowerUp looks for a process running with higher </a:t>
            </a:r>
            <a:r>
              <a:rPr lang="en-US" baseline="0" dirty="0" err="1" smtClean="0"/>
              <a:t>privs</a:t>
            </a:r>
            <a:r>
              <a:rPr lang="en-US" baseline="0" dirty="0" smtClean="0"/>
              <a:t>, attempts to exploit that process to run commands using that level of privilege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44D1F-C4AC-4D1A-8264-04CFCAD7CCC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5302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</a:t>
            </a:r>
            <a:r>
              <a:rPr lang="en-US" baseline="0" dirty="0" smtClean="0"/>
              <a:t> factor helps, but it isn’t the end-all/be-all of defense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Two factor can shut down brute force and password spray attacks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your SE program stops with the Amazon gift card phishing email, you’re doing your users a disservice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44D1F-C4AC-4D1A-8264-04CFCAD7CCC4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2090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Dr. Harold Bornstein (Harold.Bornstein.98</a:t>
            </a:r>
            <a:r>
              <a:rPr lang="en-US" baseline="0" dirty="0" smtClean="0"/>
              <a:t> on Facebook; posted 12/15/2016)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44D1F-C4AC-4D1A-8264-04CFCAD7CCC4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0959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What’s your porn star</a:t>
            </a:r>
            <a:r>
              <a:rPr lang="en-US" baseline="0" dirty="0" smtClean="0"/>
              <a:t> name</a:t>
            </a:r>
            <a:r>
              <a:rPr lang="en-US" baseline="0" dirty="0"/>
              <a:t>?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44D1F-C4AC-4D1A-8264-04CFCAD7CCC4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4082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killer is inside the house!</a:t>
            </a:r>
          </a:p>
          <a:p>
            <a:endParaRPr lang="en-US" dirty="0" smtClean="0"/>
          </a:p>
          <a:p>
            <a:r>
              <a:rPr lang="en-US" dirty="0" smtClean="0"/>
              <a:t>If you can self-register for</a:t>
            </a:r>
            <a:r>
              <a:rPr lang="en-US" baseline="0" dirty="0" smtClean="0"/>
              <a:t> any apps/services, you can impersonate a valid user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Discuss the value of this attack to a web application penetration tester (explore user account functions + modify other user accounts)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Drupal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44D1F-C4AC-4D1A-8264-04CFCAD7CCC4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5979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Again, goal is t</a:t>
            </a:r>
            <a:r>
              <a:rPr lang="en-US" baseline="0" dirty="0" smtClean="0"/>
              <a:t>o score valid creds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44D1F-C4AC-4D1A-8264-04CFCAD7CCC4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698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Attackers are</a:t>
            </a:r>
            <a:r>
              <a:rPr lang="en-US" baseline="0" dirty="0" smtClean="0"/>
              <a:t> frequently going after valid user credentials so they can impersonate an existing user, abuse that user’s privileges, and (hopefully) maintain a persistent presence on your internal network without being detected.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44D1F-C4AC-4D1A-8264-04CFCAD7CCC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8341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44D1F-C4AC-4D1A-8264-04CFCAD7CCC4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3215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10FA7-1ACD-4D13-8E26-5FC4DE55040B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226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Pen</a:t>
            </a:r>
            <a:r>
              <a:rPr lang="en-US" baseline="0" dirty="0" smtClean="0"/>
              <a:t> test process is refined</a:t>
            </a:r>
          </a:p>
          <a:p>
            <a:r>
              <a:rPr lang="en-US" baseline="0" dirty="0" smtClean="0"/>
              <a:t>Unauthorized outsider to domain admin before lunch</a:t>
            </a:r>
          </a:p>
          <a:p>
            <a:r>
              <a:rPr lang="en-US" baseline="0" dirty="0" smtClean="0"/>
              <a:t>If they can’t score creds, the entire attack falls apart</a:t>
            </a:r>
          </a:p>
          <a:p>
            <a:r>
              <a:rPr lang="en-US" baseline="0" dirty="0" smtClean="0"/>
              <a:t>By the same token, if you’re able to detect when a user has lost control of his/her creds, you can shut the attack down before too much damage is 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44D1F-C4AC-4D1A-8264-04CFCAD7CCC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448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Tools and techniques</a:t>
            </a:r>
            <a:r>
              <a:rPr lang="en-US" baseline="0" dirty="0" smtClean="0"/>
              <a:t> are coming out at a rapid rate</a:t>
            </a:r>
          </a:p>
          <a:p>
            <a:r>
              <a:rPr lang="en-US" baseline="0" dirty="0" smtClean="0"/>
              <a:t>Bug bounty programs</a:t>
            </a:r>
          </a:p>
          <a:p>
            <a:r>
              <a:rPr lang="en-US" baseline="0" dirty="0" smtClean="0"/>
              <a:t>GitHub tools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44D1F-C4AC-4D1A-8264-04CFCAD7CCC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688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Know</a:t>
            </a:r>
            <a:r>
              <a:rPr lang="en-US" baseline="0" dirty="0" smtClean="0"/>
              <a:t> your enemy, know yourself</a:t>
            </a:r>
          </a:p>
          <a:p>
            <a:r>
              <a:rPr lang="en-US" baseline="0" dirty="0" smtClean="0"/>
              <a:t>By taking a few minutes to get a better understanding of IAM, you can identify and address weaknesses in that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44D1F-C4AC-4D1A-8264-04CFCAD7CCC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03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Provisioned</a:t>
            </a:r>
            <a:r>
              <a:rPr lang="en-US" baseline="0" dirty="0" smtClean="0"/>
              <a:t> (automated vs. manual)</a:t>
            </a:r>
          </a:p>
          <a:p>
            <a:r>
              <a:rPr lang="en-US" baseline="0" dirty="0" smtClean="0"/>
              <a:t>Transfers</a:t>
            </a:r>
          </a:p>
          <a:p>
            <a:r>
              <a:rPr lang="en-US" baseline="0" dirty="0" smtClean="0"/>
              <a:t>Terminations (user no longer employed; account still active)</a:t>
            </a:r>
          </a:p>
          <a:p>
            <a:endParaRPr lang="en-US" baseline="0" dirty="0" smtClean="0"/>
          </a:p>
          <a:p>
            <a:r>
              <a:rPr lang="en-US" baseline="0" dirty="0" smtClean="0"/>
              <a:t>Understand the flow (lifecycle)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44D1F-C4AC-4D1A-8264-04CFCAD7CCC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509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KuppingerCole describes consumer-centric IAM as employee IAM with different privileges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Many of the principles overlap</a:t>
            </a:r>
          </a:p>
          <a:p>
            <a:endParaRPr lang="en-US" dirty="0" smtClean="0"/>
          </a:p>
          <a:p>
            <a:r>
              <a:rPr lang="en-US" dirty="0" smtClean="0"/>
              <a:t>Integration</a:t>
            </a:r>
            <a:r>
              <a:rPr lang="en-US" baseline="0" dirty="0" smtClean="0"/>
              <a:t> points = weakest links</a:t>
            </a:r>
          </a:p>
          <a:p>
            <a:endParaRPr lang="en-US" dirty="0" smtClean="0"/>
          </a:p>
          <a:p>
            <a:r>
              <a:rPr lang="en-US" dirty="0" smtClean="0"/>
              <a:t>All</a:t>
            </a:r>
            <a:r>
              <a:rPr lang="en-US" baseline="0" dirty="0" smtClean="0"/>
              <a:t> employees are users, but all users are not employees.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44D1F-C4AC-4D1A-8264-04CFCAD7CCC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023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is this important?</a:t>
            </a:r>
          </a:p>
          <a:p>
            <a:endParaRPr lang="en-US" dirty="0" smtClean="0"/>
          </a:p>
          <a:p>
            <a:r>
              <a:rPr lang="en-US" dirty="0" smtClean="0"/>
              <a:t>Help Desk wants to help people.</a:t>
            </a:r>
            <a:r>
              <a:rPr lang="en-US" baseline="0" dirty="0" smtClean="0"/>
              <a:t> They tend to be new to IT/Security, and they often follow and established process (pattern of behavior).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Security Team tends</a:t>
            </a:r>
            <a:r>
              <a:rPr lang="en-US" baseline="0" dirty="0" smtClean="0"/>
              <a:t> to have more experience. Less likely to fall for SE.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SOC is trained on detection and response, and they spend their time reviewing logs and alerts. Your level of stealth will vary based on whether or not the target has a SOC (in house vs. outsourced)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smaller orgs, teams who have to do ALL of this are spread way too thin.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44D1F-C4AC-4D1A-8264-04CFCAD7CCC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324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 techniques you should integrate</a:t>
            </a:r>
            <a:r>
              <a:rPr lang="en-US" baseline="0" dirty="0" smtClean="0"/>
              <a:t> into your pen testing process to vet the strength of an organization’s IAM controls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E44D1F-C4AC-4D1A-8264-04CFCAD7CCC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318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97E0307-B85C-446A-8EF0-0407D435D787}" type="datetimeFigureOut">
              <a:rPr lang="en-US" smtClean="0"/>
              <a:t>5/30/2018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84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E2CC-454D-4466-AC55-B86DA0A87BAE}" type="datetimeFigureOut">
              <a:rPr lang="en-US" smtClean="0"/>
              <a:t>5/30/2018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46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47B1BF-4039-460D-A637-65428CBD720E}" type="datetimeFigureOut">
              <a:rPr lang="en-US" smtClean="0"/>
              <a:t>5/30/2018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740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39ACE-9343-4EBE-B5CA-AEA240A1DC53}" type="datetimeFigureOut">
              <a:rPr lang="en-US" smtClean="0"/>
              <a:t>5/30/2018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134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9A00F7B-89C5-4DF7-A309-6263220147D4}" type="datetimeFigureOut">
              <a:rPr lang="en-US" smtClean="0"/>
              <a:t>5/30/2018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748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95DE-FD64-4606-AE61-EC1136867CC6}" type="datetimeFigureOut">
              <a:rPr lang="en-US" smtClean="0"/>
              <a:t>5/30/2018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434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0BBD-30FE-4CF1-900A-0C45149F8AF8}" type="datetimeFigureOut">
              <a:rPr lang="en-US" smtClean="0"/>
              <a:t>5/30/2018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225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5F7F-3E81-4C65-A4D1-CB62D5B9DB91}" type="datetimeFigureOut">
              <a:rPr lang="en-US" smtClean="0"/>
              <a:t>5/30/2018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630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ECC86-1672-4627-AEFE-EC5485C73905}" type="datetimeFigureOut">
              <a:rPr lang="en-US" smtClean="0"/>
              <a:t>5/30/2018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30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CDCB01F-D966-4C62-B900-0BE008A90C98}" type="datetimeFigureOut">
              <a:rPr lang="en-US" smtClean="0"/>
              <a:t>5/30/2018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54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A0EA-7DC7-4964-BB97-B173EF3B859A}" type="datetimeFigureOut">
              <a:rPr lang="en-US" smtClean="0"/>
              <a:t>5/30/2018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797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0EF52CC-F3D9-41D4-BCE4-C208E61A3F31}" type="datetimeFigureOut">
              <a:rPr lang="en-US" smtClean="0"/>
              <a:t>5/30/2018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80196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" TargetMode="External"/><Relationship Id="rId13" Type="http://schemas.openxmlformats.org/officeDocument/2006/relationships/hyperlink" Target="https://github.com/leebaird/discover" TargetMode="External"/><Relationship Id="rId3" Type="http://schemas.openxmlformats.org/officeDocument/2006/relationships/hyperlink" Target="https://www.shodan.io/" TargetMode="External"/><Relationship Id="rId7" Type="http://schemas.openxmlformats.org/officeDocument/2006/relationships/hyperlink" Target="https://mxtoolbox.com/spf.aspx" TargetMode="External"/><Relationship Id="rId12" Type="http://schemas.openxmlformats.org/officeDocument/2006/relationships/hyperlink" Target="https://bitbucket.org/LaNMaSteR53/recon-n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bgp.he.net/" TargetMode="External"/><Relationship Id="rId11" Type="http://schemas.openxmlformats.org/officeDocument/2006/relationships/hyperlink" Target="https://inteltechniques.com/menu.html" TargetMode="External"/><Relationship Id="rId5" Type="http://schemas.openxmlformats.org/officeDocument/2006/relationships/hyperlink" Target="https://findsubdomains.com/" TargetMode="External"/><Relationship Id="rId10" Type="http://schemas.openxmlformats.org/officeDocument/2006/relationships/hyperlink" Target="https://pastebin.com/" TargetMode="External"/><Relationship Id="rId4" Type="http://schemas.openxmlformats.org/officeDocument/2006/relationships/hyperlink" Target="https://censys.io/" TargetMode="External"/><Relationship Id="rId9" Type="http://schemas.openxmlformats.org/officeDocument/2006/relationships/hyperlink" Target="https://hunter.io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ramies/metagoofi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hyperlink" Target="https://github.com/ElevenPaths/FOCA" TargetMode="External"/><Relationship Id="rId4" Type="http://schemas.openxmlformats.org/officeDocument/2006/relationships/hyperlink" Target="https://tools.kali.org/information-gathering/metagoofi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dafthack/MailSniper" TargetMode="External"/><Relationship Id="rId5" Type="http://schemas.openxmlformats.org/officeDocument/2006/relationships/hyperlink" Target="https://portswigger.net/burp/help/intruder_positions.html" TargetMode="External"/><Relationship Id="rId4" Type="http://schemas.openxmlformats.org/officeDocument/2006/relationships/hyperlink" Target="https://portswigger.net/burp/help/intruder_using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ntilkiwi/mimikatz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PowerShellMafia/PowerSploit/tree/master/Privesc" TargetMode="External"/><Relationship Id="rId5" Type="http://schemas.openxmlformats.org/officeDocument/2006/relationships/hyperlink" Target="http://www.powershellempire.com/" TargetMode="External"/><Relationship Id="rId4" Type="http://schemas.openxmlformats.org/officeDocument/2006/relationships/hyperlink" Target="https://github.com/nidem/kerberoast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rustedsec/social-engineer-toolki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familytreenow.com/" TargetMode="External"/><Relationship Id="rId4" Type="http://schemas.openxmlformats.org/officeDocument/2006/relationships/hyperlink" Target="https://www.mylife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nmap.org/" TargetMode="External"/><Relationship Id="rId7" Type="http://schemas.openxmlformats.org/officeDocument/2006/relationships/hyperlink" Target="https://www.qualys.com/qualysguard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openvas.org/" TargetMode="External"/><Relationship Id="rId5" Type="http://schemas.openxmlformats.org/officeDocument/2006/relationships/hyperlink" Target="https://www.tenable.com/products/nessus/nessus-professional" TargetMode="External"/><Relationship Id="rId4" Type="http://schemas.openxmlformats.org/officeDocument/2006/relationships/hyperlink" Target="https://www.rapid7.com/products/nexpose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technet.microsoft.com/en-us/mt227395.aspx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zeltser.com/security-incident-log-review-checklist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zeltser.com/security-incident-log-review-checklist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zeltser.com/security-incident-log-review-checklist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msdn.com/ericfitz/archive/2007/04/18/vista-security-events-get-noticed.aspx" TargetMode="External"/><Relationship Id="rId2" Type="http://schemas.openxmlformats.org/officeDocument/2006/relationships/hyperlink" Target="https://zeltser.com/security-incident-log-review-checklist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anarytokens.org/generate" TargetMode="External"/><Relationship Id="rId2" Type="http://schemas.openxmlformats.org/officeDocument/2006/relationships/hyperlink" Target="https://github.com/Ben0xA/PowerShellDefense/blob/master/Invoke-HoneyCreds.ps1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JerodBrennenCISSP/what-you-need-to-know-about-osint" TargetMode="External"/><Relationship Id="rId2" Type="http://schemas.openxmlformats.org/officeDocument/2006/relationships/hyperlink" Target="https://www.slideshare.net/JerodBrennenCISSP/identity-and-access-management-10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teltechniques.com/buscador/" TargetMode="External"/><Relationship Id="rId5" Type="http://schemas.openxmlformats.org/officeDocument/2006/relationships/hyperlink" Target="https://www.pluralsight.com/courses/osint-gathering-corporate-targets" TargetMode="External"/><Relationship Id="rId4" Type="http://schemas.openxmlformats.org/officeDocument/2006/relationships/hyperlink" Target="https://www.youtube.com/watch?v=aaN6OCpBBaQ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dsecurity.org/?p=2604" TargetMode="External"/><Relationship Id="rId2" Type="http://schemas.openxmlformats.org/officeDocument/2006/relationships/hyperlink" Target="https://zeltser.com/cheat-sheet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enseframework.org/" TargetMode="External"/><Relationship Id="rId4" Type="http://schemas.openxmlformats.org/officeDocument/2006/relationships/hyperlink" Target="https://www.4armed.com/blog/llmnr-nbtns-poisoning-using-responder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shivan82/2016-0426-webinar-consumerfocused-identity-management" TargetMode="External"/><Relationship Id="rId2" Type="http://schemas.openxmlformats.org/officeDocument/2006/relationships/hyperlink" Target="https://f5.com/labs/articles/threat-intelligence/cyber-security/lessons-learned-from-a-decade-of-data-breach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soonline.com/article/3276446/identity-management/how-iam-can-help-move-the-finish-line-for-hackers.html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www.linkedin.com/in/slandail/" TargetMode="External"/><Relationship Id="rId7" Type="http://schemas.openxmlformats.org/officeDocument/2006/relationships/hyperlink" Target="https://speakerdeck.com/slandail/" TargetMode="External"/><Relationship Id="rId2" Type="http://schemas.openxmlformats.org/officeDocument/2006/relationships/hyperlink" Target="mailto:jerod.Brennen@oneidentity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lideshare.net/JerodBrennenCISSP" TargetMode="External"/><Relationship Id="rId5" Type="http://schemas.openxmlformats.org/officeDocument/2006/relationships/hyperlink" Target="https://github.com/slandail" TargetMode="External"/><Relationship Id="rId4" Type="http://schemas.openxmlformats.org/officeDocument/2006/relationships/hyperlink" Target="https://twitter.com/slandai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curusglobal.com/community/2013/12/20/dumping-windows-credential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://www.blackhillsinfosec.com/?p=4694" TargetMode="External"/><Relationship Id="rId4" Type="http://schemas.openxmlformats.org/officeDocument/2006/relationships/hyperlink" Target="http://www.harmj0y.net/blog/penetesting/i-hunt-sysadmin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smtClean="0"/>
              <a:t>Hacking Identity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Pen Tester’s Guide to IAM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91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I Told You…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60" y="1820068"/>
            <a:ext cx="8352879" cy="4698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120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IAM Primer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20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TLA’s and FLA’s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smtClean="0"/>
              <a:t>IdM</a:t>
            </a:r>
            <a:r>
              <a:rPr lang="en-US" dirty="0" smtClean="0"/>
              <a:t> = Identity Management</a:t>
            </a:r>
          </a:p>
          <a:p>
            <a:pPr lvl="1"/>
            <a:r>
              <a:rPr lang="en-US" dirty="0" smtClean="0"/>
              <a:t>Manage the accounts</a:t>
            </a:r>
          </a:p>
          <a:p>
            <a:r>
              <a:rPr lang="en-US" b="1" dirty="0" smtClean="0"/>
              <a:t>IAM</a:t>
            </a:r>
            <a:r>
              <a:rPr lang="en-US" dirty="0" smtClean="0"/>
              <a:t> = Identity &amp; Access Management</a:t>
            </a:r>
          </a:p>
          <a:p>
            <a:pPr lvl="1"/>
            <a:r>
              <a:rPr lang="en-US" dirty="0" smtClean="0"/>
              <a:t>Manage what the accounts can access</a:t>
            </a:r>
          </a:p>
          <a:p>
            <a:r>
              <a:rPr lang="en-US" b="1" dirty="0" smtClean="0"/>
              <a:t>FIdM</a:t>
            </a:r>
            <a:r>
              <a:rPr lang="en-US" dirty="0" smtClean="0"/>
              <a:t> = Federated Identity Management</a:t>
            </a:r>
          </a:p>
          <a:p>
            <a:pPr lvl="1"/>
            <a:r>
              <a:rPr lang="en-US" dirty="0" smtClean="0"/>
              <a:t>Manage identity across autonomous domains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noFill/>
        </p:spPr>
        <p:txBody>
          <a:bodyPr/>
          <a:lstStyle/>
          <a:p>
            <a:r>
              <a:rPr lang="en-US" b="1" dirty="0"/>
              <a:t>LDAP</a:t>
            </a:r>
            <a:r>
              <a:rPr lang="en-US" dirty="0"/>
              <a:t> = Lightweight Directory Access Protocol</a:t>
            </a:r>
          </a:p>
          <a:p>
            <a:r>
              <a:rPr lang="en-US" b="1" dirty="0"/>
              <a:t>RBAC</a:t>
            </a:r>
            <a:r>
              <a:rPr lang="en-US" dirty="0"/>
              <a:t> = Role Based Access Control</a:t>
            </a:r>
          </a:p>
          <a:p>
            <a:r>
              <a:rPr lang="en-US" b="1" dirty="0"/>
              <a:t>SSO</a:t>
            </a:r>
            <a:r>
              <a:rPr lang="en-US" dirty="0"/>
              <a:t> = Single Sign-On</a:t>
            </a:r>
          </a:p>
          <a:p>
            <a:r>
              <a:rPr lang="en-US" b="1" dirty="0"/>
              <a:t>Federation</a:t>
            </a:r>
            <a:r>
              <a:rPr lang="en-US" dirty="0"/>
              <a:t> = </a:t>
            </a:r>
            <a:r>
              <a:rPr lang="en-US" dirty="0" smtClean="0"/>
              <a:t>SSO across multiple enterprises</a:t>
            </a:r>
            <a:endParaRPr lang="en-US" dirty="0"/>
          </a:p>
          <a:p>
            <a:pPr lvl="1"/>
            <a:r>
              <a:rPr lang="en-US" dirty="0" smtClean="0"/>
              <a:t>ADFS, SAML, OAuth, OpenID, WS-Federation,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69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172" y="2624758"/>
            <a:ext cx="3169635" cy="36985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Giveth and IT Taketh Away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Entitlements</a:t>
            </a:r>
            <a:r>
              <a:rPr lang="en-US" dirty="0" smtClean="0"/>
              <a:t> – The </a:t>
            </a:r>
            <a:r>
              <a:rPr lang="en-US" i="1" dirty="0" smtClean="0"/>
              <a:t>things</a:t>
            </a:r>
            <a:r>
              <a:rPr lang="en-US" dirty="0" smtClean="0"/>
              <a:t> tied to a user (hardware, licenses, access, etc.)</a:t>
            </a:r>
            <a:endParaRPr lang="en-US" dirty="0"/>
          </a:p>
          <a:p>
            <a:r>
              <a:rPr lang="en-US" b="1" dirty="0" smtClean="0"/>
              <a:t>Attributes</a:t>
            </a:r>
            <a:r>
              <a:rPr lang="en-US" dirty="0" smtClean="0"/>
              <a:t> – Flags that indicate which </a:t>
            </a:r>
            <a:r>
              <a:rPr lang="en-US" i="1" dirty="0" smtClean="0"/>
              <a:t>things</a:t>
            </a:r>
            <a:r>
              <a:rPr lang="en-US" dirty="0" smtClean="0"/>
              <a:t> a user should have</a:t>
            </a:r>
            <a:endParaRPr lang="en-US" dirty="0"/>
          </a:p>
          <a:p>
            <a:r>
              <a:rPr lang="en-US" b="1" dirty="0" smtClean="0"/>
              <a:t>Provisioning</a:t>
            </a:r>
            <a:r>
              <a:rPr lang="en-US" dirty="0" smtClean="0"/>
              <a:t> – Granting entitlements to a user account</a:t>
            </a:r>
          </a:p>
          <a:p>
            <a:r>
              <a:rPr lang="en-US" b="1" dirty="0" smtClean="0"/>
              <a:t>Deprovisioning</a:t>
            </a:r>
            <a:r>
              <a:rPr lang="en-US" dirty="0" smtClean="0"/>
              <a:t> – Removing entitlements from a user account</a:t>
            </a:r>
          </a:p>
        </p:txBody>
      </p:sp>
    </p:spTree>
    <p:extLst>
      <p:ext uri="{BB962C8B-B14F-4D97-AF65-F5344CB8AC3E}">
        <p14:creationId xmlns:p14="http://schemas.microsoft.com/office/powerpoint/2010/main" val="188572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Lifecycle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109644"/>
          </a:xfrm>
        </p:spPr>
        <p:txBody>
          <a:bodyPr anchor="b"/>
          <a:lstStyle/>
          <a:p>
            <a:pPr marL="0" indent="0" algn="ctr">
              <a:buNone/>
            </a:pPr>
            <a:r>
              <a:rPr lang="en-US" i="1" dirty="0" smtClean="0"/>
              <a:t>Image via KuppingerCole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116" y="2180496"/>
            <a:ext cx="5359765" cy="34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21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(Traditionally) Does What?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Help Desk</a:t>
            </a:r>
          </a:p>
          <a:p>
            <a:pPr lvl="1"/>
            <a:r>
              <a:rPr lang="en-US" dirty="0" smtClean="0"/>
              <a:t>Fields access issues, including password resets</a:t>
            </a:r>
          </a:p>
          <a:p>
            <a:endParaRPr lang="en-US" dirty="0" smtClean="0"/>
          </a:p>
          <a:p>
            <a:r>
              <a:rPr lang="en-US" dirty="0" smtClean="0"/>
              <a:t>Security Operations Center</a:t>
            </a:r>
          </a:p>
          <a:p>
            <a:pPr lvl="1"/>
            <a:r>
              <a:rPr lang="en-US" dirty="0" smtClean="0"/>
              <a:t>Monitors log data</a:t>
            </a:r>
          </a:p>
          <a:p>
            <a:endParaRPr lang="en-US" dirty="0" smtClean="0"/>
          </a:p>
          <a:p>
            <a:r>
              <a:rPr lang="en-US" dirty="0" smtClean="0"/>
              <a:t>Security Team (Analysts, Architects, Engineers)</a:t>
            </a:r>
          </a:p>
          <a:p>
            <a:pPr lvl="1"/>
            <a:r>
              <a:rPr lang="en-US" dirty="0" smtClean="0"/>
              <a:t>Sets policy</a:t>
            </a:r>
          </a:p>
          <a:p>
            <a:pPr lvl="1"/>
            <a:r>
              <a:rPr lang="en-US" i="1" dirty="0" smtClean="0"/>
              <a:t>May</a:t>
            </a:r>
            <a:r>
              <a:rPr lang="en-US" dirty="0" smtClean="0"/>
              <a:t> manage the IAM toolset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299" y="2150501"/>
            <a:ext cx="2763841" cy="370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54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Identity-Based Attacks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32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OSINT Gathering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Shodan - </a:t>
            </a:r>
            <a:r>
              <a:rPr lang="en-US" dirty="0">
                <a:hlinkClick r:id="rId3"/>
              </a:rPr>
              <a:t>https://www.shodan.io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/>
              <a:t>Censys - </a:t>
            </a:r>
            <a:r>
              <a:rPr lang="en-US" dirty="0">
                <a:hlinkClick r:id="rId4"/>
              </a:rPr>
              <a:t>https://censys.io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/>
              <a:t>Find Subdomains - </a:t>
            </a:r>
            <a:r>
              <a:rPr lang="en-US" dirty="0">
                <a:hlinkClick r:id="rId5"/>
              </a:rPr>
              <a:t>https://findsubdomains.com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 smtClean="0"/>
              <a:t>HE BGP Toolkit </a:t>
            </a:r>
            <a:r>
              <a:rPr lang="en-US" dirty="0"/>
              <a:t>- </a:t>
            </a:r>
            <a:r>
              <a:rPr lang="en-US" dirty="0">
                <a:hlinkClick r:id="rId6"/>
              </a:rPr>
              <a:t>https://bgp.he.net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r>
              <a:rPr lang="en-US" dirty="0"/>
              <a:t>SPF Records - </a:t>
            </a: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mxtoolbox.com/spf.aspx</a:t>
            </a:r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74295" y="2250892"/>
            <a:ext cx="5636514" cy="553373"/>
          </a:xfrm>
        </p:spPr>
        <p:txBody>
          <a:bodyPr/>
          <a:lstStyle/>
          <a:p>
            <a:r>
              <a:rPr lang="en-US" dirty="0" smtClean="0"/>
              <a:t>People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72776" y="2926052"/>
            <a:ext cx="5938034" cy="2934999"/>
          </a:xfrm>
        </p:spPr>
        <p:txBody>
          <a:bodyPr/>
          <a:lstStyle/>
          <a:p>
            <a:r>
              <a:rPr lang="en-US" dirty="0"/>
              <a:t>LinkedIn - </a:t>
            </a:r>
            <a:r>
              <a:rPr lang="en-US" dirty="0">
                <a:hlinkClick r:id="rId8"/>
              </a:rPr>
              <a:t>https://www.linkedin.com</a:t>
            </a:r>
            <a:r>
              <a:rPr lang="en-US" dirty="0" smtClean="0">
                <a:hlinkClick r:id="rId8"/>
              </a:rPr>
              <a:t>/</a:t>
            </a:r>
            <a:endParaRPr lang="en-US" dirty="0" smtClean="0"/>
          </a:p>
          <a:p>
            <a:r>
              <a:rPr lang="en-US" dirty="0"/>
              <a:t>Hunter - </a:t>
            </a:r>
            <a:r>
              <a:rPr lang="en-US" dirty="0">
                <a:hlinkClick r:id="rId9"/>
              </a:rPr>
              <a:t>https://hunter.io</a:t>
            </a:r>
            <a:r>
              <a:rPr lang="en-US" dirty="0" smtClean="0">
                <a:hlinkClick r:id="rId9"/>
              </a:rPr>
              <a:t>/</a:t>
            </a:r>
            <a:endParaRPr lang="en-US" dirty="0"/>
          </a:p>
          <a:p>
            <a:r>
              <a:rPr lang="en-US" dirty="0" smtClean="0"/>
              <a:t>Pastebin</a:t>
            </a:r>
            <a:r>
              <a:rPr lang="en-US" dirty="0"/>
              <a:t> - </a:t>
            </a:r>
            <a:r>
              <a:rPr lang="en-US" dirty="0">
                <a:hlinkClick r:id="rId10"/>
              </a:rPr>
              <a:t>https://pastebin.com</a:t>
            </a:r>
            <a:r>
              <a:rPr lang="en-US" dirty="0" smtClean="0">
                <a:hlinkClick r:id="rId10"/>
              </a:rPr>
              <a:t>/</a:t>
            </a:r>
            <a:endParaRPr lang="en-US" dirty="0" smtClean="0"/>
          </a:p>
          <a:p>
            <a:r>
              <a:rPr lang="en-US" dirty="0"/>
              <a:t>IntelTechniques - </a:t>
            </a:r>
            <a:r>
              <a:rPr lang="en-US" dirty="0">
                <a:hlinkClick r:id="rId11"/>
              </a:rPr>
              <a:t>https://</a:t>
            </a:r>
            <a:r>
              <a:rPr lang="en-US" dirty="0" smtClean="0">
                <a:hlinkClick r:id="rId11"/>
              </a:rPr>
              <a:t>inteltechniques.com/menu.html</a:t>
            </a:r>
            <a:endParaRPr lang="en-US" dirty="0" smtClean="0"/>
          </a:p>
          <a:p>
            <a:r>
              <a:rPr lang="en-US" dirty="0"/>
              <a:t>Recon-ng - </a:t>
            </a:r>
            <a:r>
              <a:rPr lang="en-US" dirty="0">
                <a:hlinkClick r:id="rId12"/>
              </a:rPr>
              <a:t>https://</a:t>
            </a:r>
            <a:r>
              <a:rPr lang="en-US" dirty="0" smtClean="0">
                <a:hlinkClick r:id="rId12"/>
              </a:rPr>
              <a:t>bitbucket.org/LaNMaSteR53/recon-ng</a:t>
            </a:r>
            <a:r>
              <a:rPr lang="en-US" dirty="0" smtClean="0"/>
              <a:t> </a:t>
            </a:r>
          </a:p>
          <a:p>
            <a:r>
              <a:rPr lang="en-US" dirty="0"/>
              <a:t>Discover - </a:t>
            </a:r>
            <a:r>
              <a:rPr lang="en-US" dirty="0">
                <a:hlinkClick r:id="rId13"/>
              </a:rPr>
              <a:t>https://</a:t>
            </a:r>
            <a:r>
              <a:rPr lang="en-US" dirty="0" smtClean="0">
                <a:hlinkClick r:id="rId13"/>
              </a:rPr>
              <a:t>github.com/leebaird/discover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83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Metadata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Metagoofil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github.com/laramies/metagoofil</a:t>
            </a:r>
            <a:endParaRPr lang="en-US" dirty="0" smtClean="0"/>
          </a:p>
          <a:p>
            <a:pPr lvl="1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tools.kali.org/information-gathering/metagoofil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Sample Command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metagoofil -d </a:t>
            </a:r>
            <a:r>
              <a:rPr lang="en-U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target.org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-t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docx,xlsx,pdf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-l 100 -n 25 -o </a:t>
            </a:r>
            <a:r>
              <a:rPr lang="en-U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out_directory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-f </a:t>
            </a:r>
            <a:r>
              <a:rPr lang="en-U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out_file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.html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FOCA (ElevenPaths)</a:t>
            </a:r>
          </a:p>
          <a:p>
            <a:pPr lvl="1"/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www.elevenpaths.com/labstools/foca/index.html</a:t>
            </a:r>
            <a:endParaRPr lang="en-US" dirty="0">
              <a:hlinkClick r:id="rId5"/>
            </a:endParaRPr>
          </a:p>
          <a:p>
            <a:pPr lvl="1"/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github.com/ElevenPaths/FOCA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Process</a:t>
            </a:r>
          </a:p>
          <a:p>
            <a:pPr lvl="1"/>
            <a:r>
              <a:rPr lang="en-US" dirty="0" smtClean="0"/>
              <a:t>Download files</a:t>
            </a:r>
          </a:p>
          <a:p>
            <a:pPr lvl="1"/>
            <a:r>
              <a:rPr lang="en-US" dirty="0" smtClean="0"/>
              <a:t>Extract the metadata</a:t>
            </a:r>
          </a:p>
          <a:p>
            <a:pPr lvl="1"/>
            <a:r>
              <a:rPr lang="en-US" dirty="0" smtClean="0"/>
              <a:t>Analyze the metadata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047" y="4194383"/>
            <a:ext cx="1904762" cy="1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7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We Looking For Again?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Technology stack</a:t>
            </a:r>
          </a:p>
          <a:p>
            <a:pPr lvl="1"/>
            <a:r>
              <a:rPr lang="en-US" dirty="0" smtClean="0"/>
              <a:t>Admin guides</a:t>
            </a:r>
          </a:p>
          <a:p>
            <a:r>
              <a:rPr lang="en-US" dirty="0" smtClean="0"/>
              <a:t>New </a:t>
            </a:r>
            <a:r>
              <a:rPr lang="en-US" dirty="0"/>
              <a:t>User / New Hire </a:t>
            </a:r>
            <a:r>
              <a:rPr lang="en-US" dirty="0" smtClean="0"/>
              <a:t>how-to</a:t>
            </a:r>
            <a:r>
              <a:rPr lang="en-US" dirty="0"/>
              <a:t> </a:t>
            </a:r>
            <a:r>
              <a:rPr lang="en-US" dirty="0" smtClean="0"/>
              <a:t>guides</a:t>
            </a:r>
            <a:endParaRPr lang="en-US" dirty="0"/>
          </a:p>
          <a:p>
            <a:pPr lvl="1"/>
            <a:r>
              <a:rPr lang="en-US" dirty="0"/>
              <a:t>How to login to the VPN</a:t>
            </a:r>
          </a:p>
          <a:p>
            <a:pPr lvl="1"/>
            <a:r>
              <a:rPr lang="en-US" dirty="0"/>
              <a:t>Default passwords for new </a:t>
            </a:r>
            <a:r>
              <a:rPr lang="en-US" dirty="0" smtClean="0"/>
              <a:t>hires</a:t>
            </a:r>
          </a:p>
          <a:p>
            <a:r>
              <a:rPr lang="en-US" dirty="0" smtClean="0"/>
              <a:t>User naming convention</a:t>
            </a:r>
          </a:p>
          <a:p>
            <a:r>
              <a:rPr lang="en-US" dirty="0" smtClean="0"/>
              <a:t>Login portals</a:t>
            </a:r>
          </a:p>
          <a:p>
            <a:pPr lvl="1"/>
            <a:r>
              <a:rPr lang="en-US" dirty="0" smtClean="0"/>
              <a:t>Webmail</a:t>
            </a:r>
          </a:p>
          <a:p>
            <a:pPr lvl="1"/>
            <a:r>
              <a:rPr lang="en-US" dirty="0" smtClean="0"/>
              <a:t>SSL VPN</a:t>
            </a:r>
          </a:p>
          <a:p>
            <a:pPr lvl="1"/>
            <a:r>
              <a:rPr lang="en-US" dirty="0" smtClean="0"/>
              <a:t>Password Self-Service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180496"/>
            <a:ext cx="3701282" cy="3701282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94506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017515" cy="359931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Music teacher turned hacker</a:t>
            </a:r>
            <a:endParaRPr lang="en-US" dirty="0"/>
          </a:p>
          <a:p>
            <a:r>
              <a:rPr lang="en-US" dirty="0"/>
              <a:t>Security </a:t>
            </a:r>
            <a:r>
              <a:rPr lang="en-US" dirty="0" smtClean="0"/>
              <a:t>Solutions Architect,</a:t>
            </a:r>
            <a:br>
              <a:rPr lang="en-US" dirty="0" smtClean="0"/>
            </a:br>
            <a:r>
              <a:rPr lang="en-US" dirty="0" smtClean="0"/>
              <a:t>One Identity</a:t>
            </a:r>
            <a:endParaRPr lang="en-US" dirty="0"/>
          </a:p>
          <a:p>
            <a:r>
              <a:rPr lang="en-US" dirty="0" smtClean="0"/>
              <a:t>Certs</a:t>
            </a:r>
            <a:endParaRPr lang="en-US" dirty="0"/>
          </a:p>
          <a:p>
            <a:pPr lvl="1"/>
            <a:r>
              <a:rPr lang="en-US" dirty="0" smtClean="0"/>
              <a:t>ACE</a:t>
            </a:r>
          </a:p>
          <a:p>
            <a:pPr lvl="1"/>
            <a:r>
              <a:rPr lang="en-US" dirty="0" smtClean="0"/>
              <a:t>CISSP</a:t>
            </a:r>
          </a:p>
          <a:p>
            <a:pPr lvl="1"/>
            <a:r>
              <a:rPr lang="en-US" dirty="0" smtClean="0"/>
              <a:t>GWAPT</a:t>
            </a:r>
          </a:p>
          <a:p>
            <a:pPr lvl="1"/>
            <a:r>
              <a:rPr lang="en-US" dirty="0" smtClean="0"/>
              <a:t>GWEB</a:t>
            </a:r>
            <a:endParaRPr lang="en-US" dirty="0"/>
          </a:p>
          <a:p>
            <a:r>
              <a:rPr lang="en-US" dirty="0" smtClean="0"/>
              <a:t>Groups</a:t>
            </a:r>
          </a:p>
          <a:p>
            <a:pPr lvl="1"/>
            <a:r>
              <a:rPr lang="en-US" dirty="0" smtClean="0"/>
              <a:t>ISSA</a:t>
            </a:r>
          </a:p>
          <a:p>
            <a:pPr lvl="1"/>
            <a:r>
              <a:rPr lang="en-US" dirty="0" smtClean="0"/>
              <a:t>OWASP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554" y="2610372"/>
            <a:ext cx="5422900" cy="3052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706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Password Spraying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15" y="2414829"/>
            <a:ext cx="1738750" cy="3571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7159" y="2228003"/>
            <a:ext cx="8203650" cy="3945653"/>
          </a:xfrm>
        </p:spPr>
        <p:txBody>
          <a:bodyPr anchor="t">
            <a:normAutofit fontScale="77500" lnSpcReduction="20000"/>
          </a:bodyPr>
          <a:lstStyle/>
          <a:p>
            <a:r>
              <a:rPr lang="en-US" b="1" strike="sngStrike" dirty="0"/>
              <a:t>Brute Force Attack</a:t>
            </a:r>
          </a:p>
          <a:p>
            <a:pPr lvl="1"/>
            <a:r>
              <a:rPr lang="en-US" dirty="0" smtClean="0"/>
              <a:t>Lots </a:t>
            </a:r>
            <a:r>
              <a:rPr lang="en-US" dirty="0"/>
              <a:t>of usernames, lots of passwords</a:t>
            </a:r>
          </a:p>
          <a:p>
            <a:endParaRPr lang="en-US" dirty="0"/>
          </a:p>
          <a:p>
            <a:r>
              <a:rPr lang="en-US" b="1" dirty="0"/>
              <a:t>Password Spray Attack</a:t>
            </a:r>
          </a:p>
          <a:p>
            <a:pPr lvl="1"/>
            <a:r>
              <a:rPr lang="en-US" dirty="0" smtClean="0"/>
              <a:t>Lots </a:t>
            </a:r>
            <a:r>
              <a:rPr lang="en-US" dirty="0"/>
              <a:t>of usernames, VERY few passwords</a:t>
            </a:r>
          </a:p>
          <a:p>
            <a:pPr lvl="1"/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ntlm-botherer.py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–U ./users.txt –p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Summer2018!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–d </a:t>
            </a:r>
            <a:r>
              <a:rPr lang="en-US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target_domain.com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https://webdir2a.online.lync.com/Autodiscover/AutodiscoverService.svc/root/oauth/user?originalDomain=</a:t>
            </a:r>
            <a:r>
              <a:rPr lang="en-US" i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target_domain.com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/WebTicket/WebTicketService.svc</a:t>
            </a:r>
          </a:p>
          <a:p>
            <a:endParaRPr lang="en-US" dirty="0"/>
          </a:p>
          <a:p>
            <a:r>
              <a:rPr lang="en-US" b="1" dirty="0"/>
              <a:t>Burp Suite Intruder / Cluster Bomb</a:t>
            </a:r>
          </a:p>
          <a:p>
            <a:pPr lvl="1"/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://portswigger.net/burp/help/intruder_using.html</a:t>
            </a:r>
            <a:r>
              <a:rPr lang="en-US" dirty="0"/>
              <a:t> </a:t>
            </a:r>
          </a:p>
          <a:p>
            <a:pPr lvl="1"/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://portswigger.net/burp/help/intruder_positions.html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MailSniper</a:t>
            </a:r>
          </a:p>
          <a:p>
            <a:pPr lvl="1"/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github.com/dafthack/MailSniper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83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Once You’re In…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7229064" cy="3633047"/>
          </a:xfrm>
          <a:noFill/>
        </p:spPr>
        <p:txBody>
          <a:bodyPr/>
          <a:lstStyle/>
          <a:p>
            <a:r>
              <a:rPr lang="en-US" dirty="0" smtClean="0"/>
              <a:t>Steal creds or forge tickets</a:t>
            </a:r>
          </a:p>
          <a:p>
            <a:pPr lvl="1"/>
            <a:r>
              <a:rPr lang="en-US" dirty="0" smtClean="0"/>
              <a:t>Mimikatz -&gt;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github.com/gentilkiwi/mimikatz</a:t>
            </a:r>
            <a:endParaRPr lang="en-US" dirty="0" smtClean="0"/>
          </a:p>
          <a:p>
            <a:pPr lvl="1"/>
            <a:r>
              <a:rPr lang="en-US" dirty="0" smtClean="0"/>
              <a:t>Kereberoast </a:t>
            </a:r>
            <a:r>
              <a:rPr lang="en-US" dirty="0"/>
              <a:t>-&gt;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github.com/nidem/kerberoast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Power Shell Empire -&gt; </a:t>
            </a:r>
            <a:r>
              <a:rPr lang="en-US" dirty="0">
                <a:hlinkClick r:id="rId5"/>
              </a:rPr>
              <a:t>http://www.powershellempire.com</a:t>
            </a:r>
            <a:r>
              <a:rPr lang="en-US" dirty="0" smtClean="0">
                <a:hlinkClick r:id="rId5"/>
              </a:rPr>
              <a:t>/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Escalate privileges with PowerUp</a:t>
            </a:r>
          </a:p>
          <a:p>
            <a:pPr lvl="1"/>
            <a:r>
              <a:rPr lang="en-US" dirty="0"/>
              <a:t>Part of </a:t>
            </a:r>
            <a:r>
              <a:rPr lang="en-US" dirty="0" smtClean="0"/>
              <a:t>PowerSploit (PowerShell </a:t>
            </a:r>
            <a:r>
              <a:rPr lang="en-US" dirty="0"/>
              <a:t>Post-Exploitation </a:t>
            </a:r>
            <a:r>
              <a:rPr lang="en-US" dirty="0" smtClean="0"/>
              <a:t>Framework)</a:t>
            </a:r>
          </a:p>
          <a:p>
            <a:pPr lvl="1"/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github.com/PowerShellMafia/PowerSploit/tree/master/Privesc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492" y="2228003"/>
            <a:ext cx="3633787" cy="3633787"/>
          </a:xfrm>
        </p:spPr>
      </p:pic>
    </p:spTree>
    <p:extLst>
      <p:ext uri="{BB962C8B-B14F-4D97-AF65-F5344CB8AC3E}">
        <p14:creationId xmlns:p14="http://schemas.microsoft.com/office/powerpoint/2010/main" val="120892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Engineering (SE)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602" y="2090750"/>
            <a:ext cx="5476795" cy="4207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124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 Attack Scenarios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Physical</a:t>
            </a:r>
          </a:p>
          <a:p>
            <a:pPr lvl="1"/>
            <a:r>
              <a:rPr lang="en-US" dirty="0" smtClean="0"/>
              <a:t>“Site inspection“</a:t>
            </a:r>
          </a:p>
          <a:p>
            <a:pPr lvl="1"/>
            <a:r>
              <a:rPr lang="en-US" dirty="0" smtClean="0"/>
              <a:t>Look for sticky notes &amp; whiteboards</a:t>
            </a:r>
          </a:p>
          <a:p>
            <a:endParaRPr lang="en-US" dirty="0" smtClean="0"/>
          </a:p>
          <a:p>
            <a:r>
              <a:rPr lang="en-US" dirty="0" smtClean="0"/>
              <a:t>Phone calls</a:t>
            </a:r>
          </a:p>
          <a:p>
            <a:pPr lvl="1"/>
            <a:r>
              <a:rPr lang="en-US" dirty="0" smtClean="0"/>
              <a:t>Help desk (tried and true)</a:t>
            </a:r>
          </a:p>
          <a:p>
            <a:pPr lvl="1"/>
            <a:r>
              <a:rPr lang="en-US" dirty="0" smtClean="0"/>
              <a:t>Third party technology integrators (exploit complexity)</a:t>
            </a:r>
          </a:p>
          <a:p>
            <a:endParaRPr lang="en-US" dirty="0" smtClean="0"/>
          </a:p>
          <a:p>
            <a:r>
              <a:rPr lang="en-US" dirty="0" smtClean="0"/>
              <a:t>Password </a:t>
            </a:r>
            <a:r>
              <a:rPr lang="en-US" dirty="0"/>
              <a:t>reset notification for SaaS apps</a:t>
            </a:r>
          </a:p>
          <a:p>
            <a:pPr lvl="1"/>
            <a:r>
              <a:rPr lang="en-US" dirty="0"/>
              <a:t>Social Engineer Toolkit (SET)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github.com/trustedsec/social-engineer-toolkit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501" y="2776998"/>
            <a:ext cx="4418306" cy="2485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933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Password Self-Service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94" y="2227263"/>
            <a:ext cx="5215962" cy="3633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noFill/>
        </p:spPr>
        <p:txBody>
          <a:bodyPr/>
          <a:lstStyle/>
          <a:p>
            <a:r>
              <a:rPr lang="en-US" dirty="0" smtClean="0"/>
              <a:t>How easily can we find these answers?</a:t>
            </a:r>
          </a:p>
          <a:p>
            <a:pPr lvl="1"/>
            <a:r>
              <a:rPr lang="en-US" dirty="0" smtClean="0"/>
              <a:t>MyLife </a:t>
            </a:r>
            <a:r>
              <a:rPr lang="en-US" dirty="0"/>
              <a:t>- </a:t>
            </a:r>
            <a:r>
              <a:rPr lang="en-US" dirty="0">
                <a:hlinkClick r:id="rId4"/>
              </a:rPr>
              <a:t>https://www.mylife.com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FamilyTreeNow</a:t>
            </a:r>
            <a:r>
              <a:rPr lang="en-US" dirty="0"/>
              <a:t> - </a:t>
            </a:r>
            <a:r>
              <a:rPr lang="en-US" dirty="0">
                <a:hlinkClick r:id="rId5"/>
              </a:rPr>
              <a:t>https://www.familytreenow.com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Combine with social engineering attacks</a:t>
            </a:r>
          </a:p>
          <a:p>
            <a:pPr lvl="1"/>
            <a:r>
              <a:rPr lang="en-US" dirty="0" smtClean="0"/>
              <a:t>“Fun” quizzes on social media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26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Self-Registration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10" y="1908736"/>
            <a:ext cx="10433179" cy="4480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015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Responder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581192" y="2228003"/>
            <a:ext cx="8906436" cy="3633047"/>
          </a:xfrm>
          <a:noFill/>
        </p:spPr>
        <p:txBody>
          <a:bodyPr anchor="t">
            <a:normAutofit fontScale="92500"/>
          </a:bodyPr>
          <a:lstStyle/>
          <a:p>
            <a:r>
              <a:rPr lang="en-US" dirty="0" smtClean="0"/>
              <a:t>Why does Responder work?</a:t>
            </a:r>
          </a:p>
          <a:p>
            <a:pPr lvl="1"/>
            <a:r>
              <a:rPr lang="en-US" dirty="0" smtClean="0"/>
              <a:t>Can’t resolve hostname via DNS? Try </a:t>
            </a:r>
            <a:r>
              <a:rPr lang="en-US" dirty="0"/>
              <a:t>Link-Local Multicast Name Resolution (LLMNR</a:t>
            </a:r>
            <a:r>
              <a:rPr lang="en-US" dirty="0" smtClean="0"/>
              <a:t>).</a:t>
            </a:r>
          </a:p>
          <a:p>
            <a:pPr lvl="1"/>
            <a:r>
              <a:rPr lang="en-US" dirty="0" smtClean="0"/>
              <a:t>No luck with LLMNR? </a:t>
            </a:r>
            <a:r>
              <a:rPr lang="en-US" dirty="0"/>
              <a:t>Try </a:t>
            </a:r>
            <a:r>
              <a:rPr lang="en-US" dirty="0" smtClean="0"/>
              <a:t>NetBIOS </a:t>
            </a:r>
            <a:r>
              <a:rPr lang="en-US" dirty="0"/>
              <a:t>Name Service (NBT-NS</a:t>
            </a:r>
            <a:r>
              <a:rPr lang="en-US" dirty="0" smtClean="0"/>
              <a:t>).</a:t>
            </a:r>
          </a:p>
          <a:p>
            <a:pPr lvl="1"/>
            <a:r>
              <a:rPr lang="en-US" dirty="0" smtClean="0"/>
              <a:t>If </a:t>
            </a:r>
            <a:r>
              <a:rPr lang="en-US" u="sng" dirty="0" smtClean="0"/>
              <a:t>any</a:t>
            </a:r>
            <a:r>
              <a:rPr lang="en-US" dirty="0" smtClean="0"/>
              <a:t> system replies, you can trust it. No need for validation.</a:t>
            </a:r>
          </a:p>
          <a:p>
            <a:pPr lvl="1"/>
            <a:r>
              <a:rPr lang="en-US" dirty="0" smtClean="0"/>
              <a:t>Web browsers automatically detect proxy settings via Web </a:t>
            </a:r>
            <a:r>
              <a:rPr lang="en-US" dirty="0"/>
              <a:t>Proxy Auto-Discovery </a:t>
            </a:r>
            <a:r>
              <a:rPr lang="en-US" dirty="0" smtClean="0"/>
              <a:t>(WPAD) protocol.</a:t>
            </a:r>
          </a:p>
          <a:p>
            <a:endParaRPr lang="en-US" dirty="0" smtClean="0"/>
          </a:p>
          <a:p>
            <a:r>
              <a:rPr lang="en-US" dirty="0"/>
              <a:t>Fire up Responder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responder –I eth0</a:t>
            </a:r>
          </a:p>
          <a:p>
            <a:r>
              <a:rPr lang="en-US" dirty="0"/>
              <a:t>WPAD, force client to authenticate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responder -I eth0 –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wF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284" y="2228003"/>
            <a:ext cx="1881525" cy="3633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236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Only Takes One Set of Creds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756" y="1878365"/>
            <a:ext cx="4510487" cy="4510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159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Defense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63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Begin?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728" y="2227263"/>
            <a:ext cx="2123494" cy="3633787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972" y="2227263"/>
            <a:ext cx="5129106" cy="3633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565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Still Relevant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63" y="1892689"/>
            <a:ext cx="9883674" cy="4632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63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Analyze Your External Attack Surface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noFill/>
        </p:spPr>
        <p:txBody>
          <a:bodyPr anchor="t">
            <a:normAutofit lnSpcReduction="10000"/>
          </a:bodyPr>
          <a:lstStyle/>
          <a:p>
            <a:r>
              <a:rPr lang="en-US" dirty="0" smtClean="0"/>
              <a:t>OSINT gathering</a:t>
            </a:r>
          </a:p>
          <a:p>
            <a:endParaRPr lang="en-US" dirty="0" smtClean="0"/>
          </a:p>
          <a:p>
            <a:r>
              <a:rPr lang="en-US" dirty="0" smtClean="0"/>
              <a:t>Port scans</a:t>
            </a:r>
          </a:p>
          <a:p>
            <a:pPr lvl="1"/>
            <a:r>
              <a:rPr lang="en-US" dirty="0"/>
              <a:t>Nmap - </a:t>
            </a:r>
            <a:r>
              <a:rPr lang="en-US" dirty="0">
                <a:hlinkClick r:id="rId3"/>
              </a:rPr>
              <a:t>https://nmap.org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Vulnerability scans</a:t>
            </a:r>
          </a:p>
          <a:p>
            <a:pPr lvl="1"/>
            <a:r>
              <a:rPr lang="en-US" dirty="0"/>
              <a:t>Nexpose (Rapid7) - </a:t>
            </a:r>
            <a:r>
              <a:rPr lang="en-US" dirty="0">
                <a:hlinkClick r:id="rId4"/>
              </a:rPr>
              <a:t>https://www.rapid7.com/products/nexpose</a:t>
            </a:r>
            <a:r>
              <a:rPr lang="en-US" dirty="0" smtClean="0">
                <a:hlinkClick r:id="rId4"/>
              </a:rPr>
              <a:t>/</a:t>
            </a:r>
            <a:endParaRPr lang="en-US" dirty="0"/>
          </a:p>
          <a:p>
            <a:pPr lvl="1"/>
            <a:r>
              <a:rPr lang="en-US" dirty="0" smtClean="0"/>
              <a:t>Nessus (Tenable</a:t>
            </a:r>
            <a:r>
              <a:rPr lang="en-US" dirty="0"/>
              <a:t>) -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www.tenable.com/products/nessus/nessus-professional</a:t>
            </a:r>
            <a:endParaRPr lang="en-US" dirty="0" smtClean="0"/>
          </a:p>
          <a:p>
            <a:pPr lvl="1"/>
            <a:r>
              <a:rPr lang="en-US" dirty="0" smtClean="0"/>
              <a:t>OpenVAS (open source</a:t>
            </a:r>
            <a:r>
              <a:rPr lang="en-US" dirty="0"/>
              <a:t>) - </a:t>
            </a:r>
            <a:r>
              <a:rPr lang="en-US" dirty="0">
                <a:hlinkClick r:id="rId6"/>
              </a:rPr>
              <a:t>http://www.openvas.org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QualysGuard </a:t>
            </a:r>
            <a:r>
              <a:rPr lang="en-US" dirty="0"/>
              <a:t>(Qualys) - </a:t>
            </a:r>
            <a:r>
              <a:rPr lang="en-US" dirty="0">
                <a:hlinkClick r:id="rId7"/>
              </a:rPr>
              <a:t>https://www.qualys.com/qualysguard</a:t>
            </a:r>
            <a:r>
              <a:rPr lang="en-US" dirty="0" smtClean="0">
                <a:hlinkClick r:id="rId7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33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Reduce SAID Attack Surface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noFill/>
        </p:spPr>
        <p:txBody>
          <a:bodyPr anchor="t">
            <a:normAutofit/>
          </a:bodyPr>
          <a:lstStyle/>
          <a:p>
            <a:r>
              <a:rPr lang="en-US" dirty="0" smtClean="0"/>
              <a:t>Consolidate (or eliminate) Internet-facing systems and applications</a:t>
            </a:r>
          </a:p>
          <a:p>
            <a:r>
              <a:rPr lang="en-US" dirty="0" smtClean="0"/>
              <a:t>Close network ports that don’t need to be open</a:t>
            </a:r>
          </a:p>
          <a:p>
            <a:r>
              <a:rPr lang="en-US" dirty="0"/>
              <a:t>Remove unnecessary files &amp; replace existing files (</a:t>
            </a:r>
            <a:r>
              <a:rPr lang="en-US" dirty="0" smtClean="0"/>
              <a:t>sanitize </a:t>
            </a:r>
            <a:r>
              <a:rPr lang="en-US" dirty="0"/>
              <a:t>metadata)</a:t>
            </a:r>
          </a:p>
          <a:p>
            <a:r>
              <a:rPr lang="en-US" dirty="0" smtClean="0"/>
              <a:t>Disable inactive accounts</a:t>
            </a:r>
          </a:p>
          <a:p>
            <a:r>
              <a:rPr lang="en-US" dirty="0" smtClean="0"/>
              <a:t>Remove unnecessary privileges</a:t>
            </a:r>
          </a:p>
          <a:p>
            <a:pPr lvl="1"/>
            <a:r>
              <a:rPr lang="en-US" dirty="0" smtClean="0"/>
              <a:t>User access attestation process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r>
              <a:rPr lang="en-US" dirty="0"/>
              <a:t>Implement multifactor authentication</a:t>
            </a:r>
          </a:p>
          <a:p>
            <a:pPr lvl="1"/>
            <a:r>
              <a:rPr lang="en-US" dirty="0"/>
              <a:t>VPN + On-Prem Apps + SaaS Apps</a:t>
            </a:r>
          </a:p>
          <a:p>
            <a:r>
              <a:rPr lang="en-US" dirty="0"/>
              <a:t>Security awareness training</a:t>
            </a:r>
          </a:p>
          <a:p>
            <a:pPr lvl="1"/>
            <a:r>
              <a:rPr lang="en-US" dirty="0"/>
              <a:t>Don’t use corporate email for personal sites</a:t>
            </a:r>
          </a:p>
          <a:p>
            <a:pPr lvl="1"/>
            <a:r>
              <a:rPr lang="en-US" dirty="0"/>
              <a:t>Don’t overshare on social media</a:t>
            </a:r>
          </a:p>
          <a:p>
            <a:pPr lvl="1"/>
            <a:r>
              <a:rPr lang="en-US" dirty="0"/>
              <a:t>How to detect AND respond to social engineering </a:t>
            </a:r>
            <a:r>
              <a:rPr lang="en-US" dirty="0" smtClean="0"/>
              <a:t>attacks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82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Tighten Up Admin Privileges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 anchor="t">
            <a:normAutofit/>
          </a:bodyPr>
          <a:lstStyle/>
          <a:p>
            <a:r>
              <a:rPr lang="en-US" dirty="0" smtClean="0"/>
              <a:t>Stronger passwords</a:t>
            </a:r>
          </a:p>
          <a:p>
            <a:pPr lvl="1"/>
            <a:r>
              <a:rPr lang="en-US" dirty="0" smtClean="0"/>
              <a:t>Users = 8 characters, alphanumeric, upper + lower + special</a:t>
            </a:r>
          </a:p>
          <a:p>
            <a:pPr lvl="1"/>
            <a:r>
              <a:rPr lang="en-US" dirty="0" smtClean="0"/>
              <a:t>Admins = same complexity, but 20 characters</a:t>
            </a:r>
          </a:p>
          <a:p>
            <a:endParaRPr lang="en-US" dirty="0" smtClean="0"/>
          </a:p>
          <a:p>
            <a:r>
              <a:rPr lang="en-US" dirty="0" smtClean="0"/>
              <a:t>Limit local admin rights</a:t>
            </a:r>
          </a:p>
          <a:p>
            <a:pPr lvl="1"/>
            <a:r>
              <a:rPr lang="en-US" dirty="0" smtClean="0"/>
              <a:t>Local Administrator Password Solution</a:t>
            </a:r>
          </a:p>
          <a:p>
            <a:pPr lvl="2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technet.microsoft.com/en-us/mt227395.aspx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Privileged Account Management</a:t>
            </a:r>
          </a:p>
          <a:p>
            <a:pPr lvl="1"/>
            <a:r>
              <a:rPr lang="en-US" dirty="0" smtClean="0"/>
              <a:t>Privileged Session Management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828" y="1985543"/>
            <a:ext cx="2647647" cy="4454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908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Detection is 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 anchor="t">
            <a:normAutofit fontScale="92500" lnSpcReduction="20000"/>
          </a:bodyPr>
          <a:lstStyle/>
          <a:p>
            <a:r>
              <a:rPr lang="en-US" dirty="0" smtClean="0"/>
              <a:t>Technology</a:t>
            </a:r>
          </a:p>
          <a:p>
            <a:pPr lvl="1"/>
            <a:r>
              <a:rPr lang="en-US" dirty="0" smtClean="0"/>
              <a:t>Log Management = long term</a:t>
            </a:r>
          </a:p>
          <a:p>
            <a:pPr lvl="1"/>
            <a:r>
              <a:rPr lang="en-US" dirty="0" smtClean="0"/>
              <a:t>Security Information Event Management = short term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Define normal</a:t>
            </a:r>
          </a:p>
          <a:p>
            <a:pPr lvl="1"/>
            <a:r>
              <a:rPr lang="en-US" dirty="0" smtClean="0"/>
              <a:t>Who has access to what?</a:t>
            </a:r>
          </a:p>
          <a:p>
            <a:pPr lvl="1"/>
            <a:r>
              <a:rPr lang="en-US" dirty="0" smtClean="0"/>
              <a:t>What does normal access look like (times, traffic volume, etc.)?</a:t>
            </a:r>
          </a:p>
          <a:p>
            <a:pPr lvl="1"/>
            <a:r>
              <a:rPr lang="en-US" dirty="0" smtClean="0"/>
              <a:t>Baseline privileged account activity</a:t>
            </a:r>
          </a:p>
          <a:p>
            <a:endParaRPr lang="en-US" dirty="0" smtClean="0"/>
          </a:p>
          <a:p>
            <a:r>
              <a:rPr lang="en-US" dirty="0" smtClean="0"/>
              <a:t>Monitor for </a:t>
            </a:r>
            <a:r>
              <a:rPr lang="en-US" u="sng" dirty="0" smtClean="0"/>
              <a:t>changes</a:t>
            </a:r>
            <a:r>
              <a:rPr lang="en-US" dirty="0" smtClean="0"/>
              <a:t> to privileged accounts and groups</a:t>
            </a:r>
          </a:p>
          <a:p>
            <a:pPr lvl="1"/>
            <a:r>
              <a:rPr lang="en-US" dirty="0" smtClean="0"/>
              <a:t>Passwords, domain group memberships, local group memberships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259" y="2684958"/>
            <a:ext cx="5202707" cy="255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and Monitoring – Web Servers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b"/>
          <a:lstStyle/>
          <a:p>
            <a:pPr marL="0" indent="0" algn="ctr">
              <a:buNone/>
            </a:pPr>
            <a:r>
              <a:rPr lang="en-US" dirty="0"/>
              <a:t>From </a:t>
            </a:r>
            <a:r>
              <a:rPr lang="en-US" dirty="0">
                <a:hlinkClick r:id="rId2"/>
              </a:rPr>
              <a:t>https://zeltser.com/security-incident-log-review-checklist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217854"/>
              </p:ext>
            </p:extLst>
          </p:nvPr>
        </p:nvGraphicFramePr>
        <p:xfrm>
          <a:off x="581192" y="2039145"/>
          <a:ext cx="11029950" cy="3219460"/>
        </p:xfrm>
        <a:graphic>
          <a:graphicData uri="http://schemas.openxmlformats.org/drawingml/2006/table">
            <a:tbl>
              <a:tblPr/>
              <a:tblGrid>
                <a:gridCol w="5514975">
                  <a:extLst>
                    <a:ext uri="{9D8B030D-6E8A-4147-A177-3AD203B41FA5}">
                      <a16:colId xmlns:a16="http://schemas.microsoft.com/office/drawing/2014/main" val="1320238843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186738211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Excessive access attempts to non-existent files</a:t>
                      </a:r>
                    </a:p>
                  </a:txBody>
                  <a:tcPr marL="47625" marR="47625" marT="23813" marB="23813">
                    <a:lnL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22480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Code (SQL, HTML) seen as part of the URL</a:t>
                      </a:r>
                    </a:p>
                  </a:txBody>
                  <a:tcPr marL="47625" marR="47625" marT="23813" marB="23813">
                    <a:lnL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913375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Access to extensions you have not implemented</a:t>
                      </a:r>
                    </a:p>
                  </a:txBody>
                  <a:tcPr marL="47625" marR="47625" marT="23813" marB="23813">
                    <a:lnL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5396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Web service stopped/started/failed messages</a:t>
                      </a:r>
                    </a:p>
                  </a:txBody>
                  <a:tcPr marL="47625" marR="47625" marT="23813" marB="23813">
                    <a:lnL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38515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Access to “risky” pages that accept user input</a:t>
                      </a:r>
                    </a:p>
                  </a:txBody>
                  <a:tcPr marL="47625" marR="47625" marT="23813" marB="23813">
                    <a:lnL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48911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Look at logs on all servers in the load balancer pool</a:t>
                      </a:r>
                    </a:p>
                  </a:txBody>
                  <a:tcPr marL="47625" marR="47625" marT="23813" marB="23813">
                    <a:lnL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03723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Error code 200 on files that are not yours</a:t>
                      </a:r>
                    </a:p>
                  </a:txBody>
                  <a:tcPr marL="47625" marR="47625" marT="23813" marB="23813">
                    <a:lnL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2915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Failed user authentication</a:t>
                      </a:r>
                    </a:p>
                  </a:txBody>
                  <a:tcPr marL="47625" marR="47625" marT="23813" marB="23813">
                    <a:lnL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Error code 401, 403</a:t>
                      </a:r>
                    </a:p>
                  </a:txBody>
                  <a:tcPr marL="47625" marR="47625" marT="23813" marB="23813">
                    <a:lnL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9572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Invalid request</a:t>
                      </a:r>
                    </a:p>
                  </a:txBody>
                  <a:tcPr marL="47625" marR="47625" marT="23813" marB="23813">
                    <a:lnL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Error code 400</a:t>
                      </a:r>
                    </a:p>
                  </a:txBody>
                  <a:tcPr marL="47625" marR="47625" marT="23813" marB="23813">
                    <a:lnL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4299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Internal server error</a:t>
                      </a:r>
                    </a:p>
                  </a:txBody>
                  <a:tcPr marL="47625" marR="47625" marT="23813" marB="23813">
                    <a:lnL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Error code 500</a:t>
                      </a:r>
                    </a:p>
                  </a:txBody>
                  <a:tcPr marL="47625" marR="47625" marT="23813" marB="23813">
                    <a:lnL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1989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200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and Monitoring – Network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b"/>
          <a:lstStyle/>
          <a:p>
            <a:pPr marL="0" indent="0" algn="ctr">
              <a:buNone/>
            </a:pPr>
            <a:r>
              <a:rPr lang="en-US" dirty="0"/>
              <a:t>From </a:t>
            </a:r>
            <a:r>
              <a:rPr lang="en-US" dirty="0">
                <a:hlinkClick r:id="rId2"/>
              </a:rPr>
              <a:t>https://zeltser.com/security-incident-log-review-checklist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207264"/>
              </p:ext>
            </p:extLst>
          </p:nvPr>
        </p:nvGraphicFramePr>
        <p:xfrm>
          <a:off x="871893" y="1933343"/>
          <a:ext cx="10448212" cy="3524250"/>
        </p:xfrm>
        <a:graphic>
          <a:graphicData uri="http://schemas.openxmlformats.org/drawingml/2006/table">
            <a:tbl>
              <a:tblPr/>
              <a:tblGrid>
                <a:gridCol w="5224106">
                  <a:extLst>
                    <a:ext uri="{9D8B030D-6E8A-4147-A177-3AD203B41FA5}">
                      <a16:colId xmlns:a16="http://schemas.microsoft.com/office/drawing/2014/main" val="3110631274"/>
                    </a:ext>
                  </a:extLst>
                </a:gridCol>
                <a:gridCol w="5224106">
                  <a:extLst>
                    <a:ext uri="{9D8B030D-6E8A-4147-A177-3AD203B41FA5}">
                      <a16:colId xmlns:a16="http://schemas.microsoft.com/office/drawing/2014/main" val="3649835672"/>
                    </a:ext>
                  </a:extLst>
                </a:gridCol>
              </a:tblGrid>
              <a:tr h="304966">
                <a:tc gridSpan="2">
                  <a:txBody>
                    <a:bodyPr/>
                    <a:lstStyle/>
                    <a:p>
                      <a:r>
                        <a:rPr lang="en-US" sz="1700" dirty="0">
                          <a:effectLst/>
                        </a:rPr>
                        <a:t>Look at both inbound and outbound activities.</a:t>
                      </a:r>
                    </a:p>
                  </a:txBody>
                  <a:tcPr marL="45113" marR="45113" marT="22557" marB="22557">
                    <a:lnL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713276"/>
                  </a:ext>
                </a:extLst>
              </a:tr>
              <a:tr h="304966">
                <a:tc gridSpan="2">
                  <a:txBody>
                    <a:bodyPr/>
                    <a:lstStyle/>
                    <a:p>
                      <a:r>
                        <a:rPr lang="en-US" sz="1700" dirty="0">
                          <a:effectLst/>
                        </a:rPr>
                        <a:t>Examples below show log excerpts from Cisco ASA logs; other devices have similar functionality.</a:t>
                      </a:r>
                    </a:p>
                  </a:txBody>
                  <a:tcPr marL="45113" marR="45113" marT="22557" marB="22557">
                    <a:lnL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888783"/>
                  </a:ext>
                </a:extLst>
              </a:tr>
              <a:tr h="304966">
                <a:tc>
                  <a:txBody>
                    <a:bodyPr/>
                    <a:lstStyle/>
                    <a:p>
                      <a:r>
                        <a:rPr lang="en-US" sz="1700" dirty="0">
                          <a:effectLst/>
                        </a:rPr>
                        <a:t>Traffic allowed on firewall</a:t>
                      </a:r>
                    </a:p>
                  </a:txBody>
                  <a:tcPr marL="45113" marR="45113" marT="22557" marB="22557">
                    <a:lnL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dirty="0">
                          <a:effectLst/>
                        </a:rPr>
                        <a:t>“Built … connection”,“access-list … permitted”</a:t>
                      </a:r>
                    </a:p>
                  </a:txBody>
                  <a:tcPr marL="45113" marR="45113" marT="22557" marB="22557">
                    <a:lnL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743019"/>
                  </a:ext>
                </a:extLst>
              </a:tr>
              <a:tr h="564818">
                <a:tc>
                  <a:txBody>
                    <a:bodyPr/>
                    <a:lstStyle/>
                    <a:p>
                      <a:r>
                        <a:rPr lang="en-US" sz="1700" dirty="0">
                          <a:effectLst/>
                        </a:rPr>
                        <a:t>Traffic blocked on firewall</a:t>
                      </a:r>
                    </a:p>
                  </a:txBody>
                  <a:tcPr marL="45113" marR="45113" marT="22557" marB="22557">
                    <a:lnL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dirty="0">
                          <a:effectLst/>
                        </a:rPr>
                        <a:t>“access-list … denied”,“deny inbound”,</a:t>
                      </a:r>
                    </a:p>
                    <a:p>
                      <a:pPr algn="l"/>
                      <a:r>
                        <a:rPr lang="en-US" sz="1700" dirty="0">
                          <a:effectLst/>
                        </a:rPr>
                        <a:t>“Deny … by”</a:t>
                      </a:r>
                    </a:p>
                  </a:txBody>
                  <a:tcPr marL="45113" marR="45113" marT="22557" marB="22557">
                    <a:lnL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648364"/>
                  </a:ext>
                </a:extLst>
              </a:tr>
              <a:tr h="304966">
                <a:tc>
                  <a:txBody>
                    <a:bodyPr/>
                    <a:lstStyle/>
                    <a:p>
                      <a:r>
                        <a:rPr lang="en-US" sz="1700" dirty="0">
                          <a:effectLst/>
                        </a:rPr>
                        <a:t>Bytes transferred (large files?)</a:t>
                      </a:r>
                    </a:p>
                  </a:txBody>
                  <a:tcPr marL="45113" marR="45113" marT="22557" marB="22557">
                    <a:lnL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dirty="0">
                          <a:effectLst/>
                        </a:rPr>
                        <a:t>“Teardown TCP connection … duration … bytes …”</a:t>
                      </a:r>
                    </a:p>
                  </a:txBody>
                  <a:tcPr marL="45113" marR="45113" marT="22557" marB="22557">
                    <a:lnL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602897"/>
                  </a:ext>
                </a:extLst>
              </a:tr>
              <a:tr h="304966">
                <a:tc>
                  <a:txBody>
                    <a:bodyPr/>
                    <a:lstStyle/>
                    <a:p>
                      <a:r>
                        <a:rPr lang="en-US" sz="1700" dirty="0">
                          <a:effectLst/>
                        </a:rPr>
                        <a:t>Bandwidth and protocol usage</a:t>
                      </a:r>
                    </a:p>
                  </a:txBody>
                  <a:tcPr marL="45113" marR="45113" marT="22557" marB="22557">
                    <a:lnL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dirty="0">
                          <a:effectLst/>
                        </a:rPr>
                        <a:t>“limit … exceeded”,“CPU utilization”</a:t>
                      </a:r>
                    </a:p>
                  </a:txBody>
                  <a:tcPr marL="45113" marR="45113" marT="22557" marB="22557">
                    <a:lnL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371625"/>
                  </a:ext>
                </a:extLst>
              </a:tr>
              <a:tr h="304966">
                <a:tc>
                  <a:txBody>
                    <a:bodyPr/>
                    <a:lstStyle/>
                    <a:p>
                      <a:r>
                        <a:rPr lang="en-US" sz="1700" dirty="0">
                          <a:effectLst/>
                        </a:rPr>
                        <a:t>Detected attack activity</a:t>
                      </a:r>
                    </a:p>
                  </a:txBody>
                  <a:tcPr marL="45113" marR="45113" marT="22557" marB="22557">
                    <a:lnL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dirty="0">
                          <a:effectLst/>
                        </a:rPr>
                        <a:t>“attack from”</a:t>
                      </a:r>
                    </a:p>
                  </a:txBody>
                  <a:tcPr marL="45113" marR="45113" marT="22557" marB="22557">
                    <a:lnL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85965"/>
                  </a:ext>
                </a:extLst>
              </a:tr>
              <a:tr h="564818">
                <a:tc>
                  <a:txBody>
                    <a:bodyPr/>
                    <a:lstStyle/>
                    <a:p>
                      <a:r>
                        <a:rPr lang="en-US" sz="1700" dirty="0">
                          <a:effectLst/>
                        </a:rPr>
                        <a:t>User account changes</a:t>
                      </a:r>
                    </a:p>
                  </a:txBody>
                  <a:tcPr marL="45113" marR="45113" marT="22557" marB="22557">
                    <a:lnL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dirty="0">
                          <a:effectLst/>
                        </a:rPr>
                        <a:t>“user added”,“user deleted”,</a:t>
                      </a:r>
                    </a:p>
                    <a:p>
                      <a:pPr algn="l"/>
                      <a:r>
                        <a:rPr lang="en-US" sz="1700" dirty="0">
                          <a:effectLst/>
                        </a:rPr>
                        <a:t>“User priv level changed”</a:t>
                      </a:r>
                    </a:p>
                  </a:txBody>
                  <a:tcPr marL="45113" marR="45113" marT="22557" marB="22557">
                    <a:lnL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129999"/>
                  </a:ext>
                </a:extLst>
              </a:tr>
              <a:tr h="564818">
                <a:tc>
                  <a:txBody>
                    <a:bodyPr/>
                    <a:lstStyle/>
                    <a:p>
                      <a:r>
                        <a:rPr lang="en-US" sz="1700" dirty="0">
                          <a:effectLst/>
                        </a:rPr>
                        <a:t>Administrator access</a:t>
                      </a:r>
                    </a:p>
                  </a:txBody>
                  <a:tcPr marL="45113" marR="45113" marT="22557" marB="22557">
                    <a:lnL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dirty="0">
                          <a:effectLst/>
                        </a:rPr>
                        <a:t>“AAA user …”,“User … locked out”,</a:t>
                      </a:r>
                    </a:p>
                    <a:p>
                      <a:pPr algn="l"/>
                      <a:r>
                        <a:rPr lang="en-US" sz="1700" dirty="0">
                          <a:effectLst/>
                        </a:rPr>
                        <a:t>“login failed”</a:t>
                      </a:r>
                    </a:p>
                  </a:txBody>
                  <a:tcPr marL="45113" marR="45113" marT="22557" marB="22557">
                    <a:lnL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821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221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and Monitoring – Linux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b"/>
          <a:lstStyle/>
          <a:p>
            <a:pPr marL="0" indent="0" algn="ctr">
              <a:buNone/>
            </a:pPr>
            <a:r>
              <a:rPr lang="en-US" dirty="0"/>
              <a:t>From </a:t>
            </a:r>
            <a:r>
              <a:rPr lang="en-US" dirty="0">
                <a:hlinkClick r:id="rId2"/>
              </a:rPr>
              <a:t>https://zeltser.com/security-incident-log-review-checklist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823665"/>
              </p:ext>
            </p:extLst>
          </p:nvPr>
        </p:nvGraphicFramePr>
        <p:xfrm>
          <a:off x="580857" y="2531025"/>
          <a:ext cx="11029950" cy="2480316"/>
        </p:xfrm>
        <a:graphic>
          <a:graphicData uri="http://schemas.openxmlformats.org/drawingml/2006/table">
            <a:tbl>
              <a:tblPr/>
              <a:tblGrid>
                <a:gridCol w="5514975">
                  <a:extLst>
                    <a:ext uri="{9D8B030D-6E8A-4147-A177-3AD203B41FA5}">
                      <a16:colId xmlns:a16="http://schemas.microsoft.com/office/drawing/2014/main" val="547521680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12849870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Successful user login</a:t>
                      </a:r>
                    </a:p>
                  </a:txBody>
                  <a:tcPr marL="47625" marR="47625" marT="23813" marB="23813">
                    <a:lnL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“Accepted password”,“Accepted publickey”,</a:t>
                      </a:r>
                    </a:p>
                    <a:p>
                      <a:pPr algn="l"/>
                      <a:r>
                        <a:rPr lang="en-US" dirty="0">
                          <a:effectLst/>
                        </a:rPr>
                        <a:t>“session opened”</a:t>
                      </a:r>
                    </a:p>
                  </a:txBody>
                  <a:tcPr marL="47625" marR="47625" marT="23813" marB="23813">
                    <a:lnL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0793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Failed user login</a:t>
                      </a:r>
                    </a:p>
                  </a:txBody>
                  <a:tcPr marL="47625" marR="47625" marT="23813" marB="23813">
                    <a:lnL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“authentication failure”,“failed password”</a:t>
                      </a:r>
                    </a:p>
                  </a:txBody>
                  <a:tcPr marL="47625" marR="47625" marT="23813" marB="23813">
                    <a:lnL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3065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User log-off</a:t>
                      </a:r>
                    </a:p>
                  </a:txBody>
                  <a:tcPr marL="47625" marR="47625" marT="23813" marB="23813">
                    <a:lnL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“session closed”</a:t>
                      </a:r>
                    </a:p>
                  </a:txBody>
                  <a:tcPr marL="47625" marR="47625" marT="23813" marB="23813">
                    <a:lnL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380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User account change or deletion</a:t>
                      </a:r>
                    </a:p>
                  </a:txBody>
                  <a:tcPr marL="47625" marR="47625" marT="23813" marB="23813">
                    <a:lnL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“password changed”,“new user”,</a:t>
                      </a:r>
                    </a:p>
                    <a:p>
                      <a:pPr algn="l"/>
                      <a:r>
                        <a:rPr lang="en-US" dirty="0">
                          <a:effectLst/>
                        </a:rPr>
                        <a:t>“delete user”</a:t>
                      </a:r>
                    </a:p>
                  </a:txBody>
                  <a:tcPr marL="47625" marR="47625" marT="23813" marB="23813">
                    <a:lnL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582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Sudo actions</a:t>
                      </a:r>
                    </a:p>
                  </a:txBody>
                  <a:tcPr marL="47625" marR="47625" marT="23813" marB="23813">
                    <a:lnL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“sudo: … COMMAND=…”“FAILED su”</a:t>
                      </a:r>
                    </a:p>
                  </a:txBody>
                  <a:tcPr marL="47625" marR="47625" marT="23813" marB="23813">
                    <a:lnL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1044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Service failure</a:t>
                      </a:r>
                    </a:p>
                  </a:txBody>
                  <a:tcPr marL="47625" marR="47625" marT="23813" marB="23813">
                    <a:lnL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“failed” or “failure”</a:t>
                      </a:r>
                    </a:p>
                  </a:txBody>
                  <a:tcPr marL="47625" marR="47625" marT="23813" marB="23813">
                    <a:lnL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6053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637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 and Monitoring – Windows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b"/>
          <a:lstStyle/>
          <a:p>
            <a:pPr marL="0" indent="0" algn="ctr">
              <a:buNone/>
            </a:pPr>
            <a:r>
              <a:rPr lang="en-US" dirty="0"/>
              <a:t>From </a:t>
            </a:r>
            <a:r>
              <a:rPr lang="en-US" dirty="0">
                <a:hlinkClick r:id="rId2"/>
              </a:rPr>
              <a:t>https://zeltser.com/security-incident-log-review-checklist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500189"/>
              </p:ext>
            </p:extLst>
          </p:nvPr>
        </p:nvGraphicFramePr>
        <p:xfrm>
          <a:off x="580857" y="2329283"/>
          <a:ext cx="11029950" cy="2802262"/>
        </p:xfrm>
        <a:graphic>
          <a:graphicData uri="http://schemas.openxmlformats.org/drawingml/2006/table">
            <a:tbl>
              <a:tblPr/>
              <a:tblGrid>
                <a:gridCol w="5514975">
                  <a:extLst>
                    <a:ext uri="{9D8B030D-6E8A-4147-A177-3AD203B41FA5}">
                      <a16:colId xmlns:a16="http://schemas.microsoft.com/office/drawing/2014/main" val="3253422529"/>
                    </a:ext>
                  </a:extLst>
                </a:gridCol>
                <a:gridCol w="5514975">
                  <a:extLst>
                    <a:ext uri="{9D8B030D-6E8A-4147-A177-3AD203B41FA5}">
                      <a16:colId xmlns:a16="http://schemas.microsoft.com/office/drawing/2014/main" val="364160174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Event IDs are listed below for Windows 2000/XP. For Vista/7 security event ID, </a:t>
                      </a:r>
                      <a:r>
                        <a:rPr lang="en-US" u="none" strike="noStrike" dirty="0">
                          <a:solidFill>
                            <a:srgbClr val="22AFE5"/>
                          </a:solidFill>
                          <a:effectLst/>
                          <a:hlinkClick r:id="rId3"/>
                        </a:rPr>
                        <a:t>add 4096 to the event ID</a:t>
                      </a:r>
                      <a:r>
                        <a:rPr lang="en-US" dirty="0">
                          <a:effectLst/>
                        </a:rPr>
                        <a:t>.</a:t>
                      </a:r>
                    </a:p>
                  </a:txBody>
                  <a:tcPr marL="47625" marR="47625" marT="23813" marB="23813">
                    <a:lnL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88242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Most of the events below are in the Security log; many are only logged on the domain controller.</a:t>
                      </a:r>
                    </a:p>
                  </a:txBody>
                  <a:tcPr marL="47625" marR="47625" marT="23813" marB="23813">
                    <a:lnL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7929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User logon/logoff events</a:t>
                      </a:r>
                    </a:p>
                  </a:txBody>
                  <a:tcPr marL="47625" marR="47625" marT="23813" marB="23813">
                    <a:lnL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Successful logon 528, 540; failed logon 529-537, 539; logoff 538, 551, etc</a:t>
                      </a:r>
                    </a:p>
                  </a:txBody>
                  <a:tcPr marL="47625" marR="47625" marT="23813" marB="23813">
                    <a:lnL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54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User account changes</a:t>
                      </a:r>
                    </a:p>
                  </a:txBody>
                  <a:tcPr marL="47625" marR="47625" marT="23813" marB="23813">
                    <a:lnL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Created 624; enabled 626; changed 642; disabled 629; deleted 630</a:t>
                      </a:r>
                    </a:p>
                  </a:txBody>
                  <a:tcPr marL="47625" marR="47625" marT="23813" marB="23813">
                    <a:lnL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6142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Password changes</a:t>
                      </a:r>
                    </a:p>
                  </a:txBody>
                  <a:tcPr marL="47625" marR="47625" marT="23813" marB="23813">
                    <a:lnL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To self: 628; to others: 627</a:t>
                      </a:r>
                    </a:p>
                  </a:txBody>
                  <a:tcPr marL="47625" marR="47625" marT="23813" marB="23813">
                    <a:lnL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424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Service started or stopped</a:t>
                      </a:r>
                    </a:p>
                  </a:txBody>
                  <a:tcPr marL="47625" marR="47625" marT="23813" marB="23813">
                    <a:lnL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7035, 7036, etc.</a:t>
                      </a:r>
                    </a:p>
                  </a:txBody>
                  <a:tcPr marL="47625" marR="47625" marT="23813" marB="23813">
                    <a:lnL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954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Object access denied (if auditing enabled)</a:t>
                      </a:r>
                    </a:p>
                  </a:txBody>
                  <a:tcPr marL="47625" marR="47625" marT="23813" marB="23813">
                    <a:lnL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560, 567, etc</a:t>
                      </a:r>
                    </a:p>
                  </a:txBody>
                  <a:tcPr marL="47625" marR="47625" marT="23813" marB="23813">
                    <a:lnL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124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506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3"/>
            <a:ext cx="7980387" cy="3633047"/>
          </a:xfrm>
          <a:noFill/>
        </p:spPr>
        <p:txBody>
          <a:bodyPr>
            <a:normAutofit/>
          </a:bodyPr>
          <a:lstStyle/>
          <a:p>
            <a:r>
              <a:rPr lang="en-US" dirty="0" smtClean="0"/>
              <a:t>Fake admin account(s)</a:t>
            </a:r>
          </a:p>
          <a:p>
            <a:pPr lvl="1"/>
            <a:r>
              <a:rPr lang="en-US" dirty="0" smtClean="0"/>
              <a:t>Systems and apps</a:t>
            </a:r>
          </a:p>
          <a:p>
            <a:pPr lvl="1"/>
            <a:r>
              <a:rPr lang="en-US" dirty="0" smtClean="0"/>
              <a:t>Obvious names (admin, administrator, root) / limited access</a:t>
            </a:r>
          </a:p>
          <a:p>
            <a:pPr lvl="2"/>
            <a:r>
              <a:rPr lang="en-US" dirty="0" smtClean="0"/>
              <a:t>In AD, attackers will be looking for SID 500</a:t>
            </a:r>
          </a:p>
          <a:p>
            <a:pPr lvl="1"/>
            <a:r>
              <a:rPr lang="en-US" u="sng" dirty="0" smtClean="0"/>
              <a:t>DISABLE THE ACCOUNTS</a:t>
            </a:r>
            <a:r>
              <a:rPr lang="en-US" dirty="0" smtClean="0"/>
              <a:t> (so they can’t actually login anywhere)</a:t>
            </a:r>
          </a:p>
          <a:p>
            <a:endParaRPr lang="en-US" dirty="0" smtClean="0"/>
          </a:p>
          <a:p>
            <a:r>
              <a:rPr lang="en-US" dirty="0" smtClean="0"/>
              <a:t>Honeycreds / Honeytokens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github.com/Ben0xA/PowerShellDefense/blob/master/Invoke-HoneyCreds.ps1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canarytokens.org/generate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780" y="2228003"/>
            <a:ext cx="2850029" cy="3633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280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Few Final Comments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39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Challenge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1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Fundamentals FTW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Prevention</a:t>
            </a:r>
          </a:p>
          <a:p>
            <a:pPr lvl="1"/>
            <a:r>
              <a:rPr lang="en-US" dirty="0"/>
              <a:t>System, network, &amp; application hardening</a:t>
            </a:r>
          </a:p>
          <a:p>
            <a:endParaRPr lang="en-US" dirty="0" smtClean="0"/>
          </a:p>
          <a:p>
            <a:r>
              <a:rPr lang="en-US" dirty="0" smtClean="0"/>
              <a:t>Detection</a:t>
            </a:r>
          </a:p>
          <a:p>
            <a:pPr lvl="1"/>
            <a:r>
              <a:rPr lang="en-US" dirty="0" smtClean="0"/>
              <a:t>Logging and monitoring</a:t>
            </a:r>
          </a:p>
          <a:p>
            <a:endParaRPr lang="en-US" dirty="0" smtClean="0"/>
          </a:p>
          <a:p>
            <a:r>
              <a:rPr lang="en-US" dirty="0" smtClean="0"/>
              <a:t>Response</a:t>
            </a:r>
          </a:p>
          <a:p>
            <a:pPr lvl="1"/>
            <a:r>
              <a:rPr lang="en-US" dirty="0" smtClean="0"/>
              <a:t>End user security awareness training</a:t>
            </a:r>
          </a:p>
          <a:p>
            <a:pPr lvl="1"/>
            <a:r>
              <a:rPr lang="en-US" dirty="0" smtClean="0"/>
              <a:t>IT/Security employee training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312" y="2227263"/>
            <a:ext cx="3884672" cy="3633787"/>
          </a:xfrm>
        </p:spPr>
      </p:pic>
      <p:sp>
        <p:nvSpPr>
          <p:cNvPr id="6" name="TextBox 5"/>
          <p:cNvSpPr txBox="1"/>
          <p:nvPr/>
        </p:nvSpPr>
        <p:spPr>
          <a:xfrm>
            <a:off x="7868499" y="5861050"/>
            <a:ext cx="2574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Image via </a:t>
            </a:r>
            <a:r>
              <a:rPr lang="en-US" i="1" dirty="0" smtClean="0"/>
              <a:t>NIST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6762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dirty="0" smtClean="0"/>
              <a:t>Identity and Access Management 101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www.slideshare.net/JerodBrennenCISSP/identity-and-access-management-101</a:t>
            </a:r>
            <a:endParaRPr lang="en-US" dirty="0" smtClean="0"/>
          </a:p>
          <a:p>
            <a:r>
              <a:rPr lang="en-US" dirty="0" smtClean="0"/>
              <a:t>What You Need to Know About OSINT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www.slideshare.net/JerodBrennenCISSP/what-you-need-to-know-about-osint</a:t>
            </a:r>
            <a:endParaRPr lang="en-US" dirty="0" smtClean="0"/>
          </a:p>
          <a:p>
            <a:pPr lvl="1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www.youtube.com/watch?v=aaN6OCpBBaQ</a:t>
            </a:r>
            <a:endParaRPr lang="en-US" dirty="0" smtClean="0"/>
          </a:p>
          <a:p>
            <a:r>
              <a:rPr lang="en-US" dirty="0" smtClean="0"/>
              <a:t>Performing OSINT Gathering on Corporate Targets</a:t>
            </a:r>
          </a:p>
          <a:p>
            <a:pPr lvl="1"/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www.pluralsight.com/courses/osint-gathering-corporate-targets</a:t>
            </a:r>
            <a:endParaRPr lang="en-US" dirty="0" smtClean="0"/>
          </a:p>
          <a:p>
            <a:r>
              <a:rPr lang="en-US" dirty="0" smtClean="0"/>
              <a:t>Buscador OSINT VM</a:t>
            </a:r>
          </a:p>
          <a:p>
            <a:pPr lvl="1"/>
            <a:r>
              <a:rPr lang="en-US" dirty="0">
                <a:hlinkClick r:id="rId6"/>
              </a:rPr>
              <a:t>https://inteltechniques.com/buscador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1096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 anchor="t">
            <a:normAutofit/>
          </a:bodyPr>
          <a:lstStyle/>
          <a:p>
            <a:r>
              <a:rPr lang="en-US" dirty="0" smtClean="0"/>
              <a:t>IT </a:t>
            </a:r>
            <a:r>
              <a:rPr lang="en-US" dirty="0"/>
              <a:t>and Information Security Cheat Sheets</a:t>
            </a:r>
          </a:p>
          <a:p>
            <a:pPr lvl="1"/>
            <a:r>
              <a:rPr lang="en-US" dirty="0">
                <a:hlinkClick r:id="rId2"/>
              </a:rPr>
              <a:t>https://zeltser.com/cheat-sheets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/>
              <a:t>Detecting Offensive PowerShell Attack </a:t>
            </a:r>
            <a:r>
              <a:rPr lang="en-US" dirty="0" smtClean="0"/>
              <a:t>Tools</a:t>
            </a:r>
          </a:p>
          <a:p>
            <a:pPr lvl="1"/>
            <a:r>
              <a:rPr lang="en-US" dirty="0">
                <a:hlinkClick r:id="rId3"/>
              </a:rPr>
              <a:t>https://adsecurity.org/?</a:t>
            </a:r>
            <a:r>
              <a:rPr lang="en-US" dirty="0" smtClean="0">
                <a:hlinkClick r:id="rId3"/>
              </a:rPr>
              <a:t>p=2604</a:t>
            </a:r>
            <a:endParaRPr lang="en-US" dirty="0" smtClean="0"/>
          </a:p>
          <a:p>
            <a:r>
              <a:rPr lang="en-US" dirty="0" smtClean="0"/>
              <a:t>LLMNR and </a:t>
            </a:r>
            <a:r>
              <a:rPr lang="en-US" dirty="0"/>
              <a:t>NBT-NS </a:t>
            </a:r>
            <a:r>
              <a:rPr lang="en-US" dirty="0" smtClean="0"/>
              <a:t>Poisoning Using Responder</a:t>
            </a:r>
          </a:p>
          <a:p>
            <a:pPr lvl="1"/>
            <a:r>
              <a:rPr lang="en-US" dirty="0">
                <a:hlinkClick r:id="rId4"/>
              </a:rPr>
              <a:t>https://www.4armed.com/blog/llmnr-nbtns-poisoning-using-responder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/>
              <a:t>Common Sense Security Framework</a:t>
            </a:r>
          </a:p>
          <a:p>
            <a:pPr lvl="1"/>
            <a:r>
              <a:rPr lang="en-US" dirty="0">
                <a:hlinkClick r:id="rId5"/>
              </a:rPr>
              <a:t>https://commonsenseframework.org</a:t>
            </a:r>
            <a:r>
              <a:rPr lang="en-US" dirty="0" smtClean="0">
                <a:hlinkClick r:id="rId5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80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 More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F5 – Lessons Learned from a Decade of Data Breaches</a:t>
            </a:r>
          </a:p>
          <a:p>
            <a:pPr lvl="1"/>
            <a:r>
              <a:rPr lang="en-US" dirty="0">
                <a:hlinkClick r:id="rId2"/>
              </a:rPr>
              <a:t>https://f5.com/labs/articles/threat-intelligence/cyber-security/lessons-learned-from-a-decade-of-data-breaches</a:t>
            </a:r>
            <a:r>
              <a:rPr lang="en-US" dirty="0"/>
              <a:t> </a:t>
            </a:r>
          </a:p>
          <a:p>
            <a:r>
              <a:rPr lang="en-US" dirty="0"/>
              <a:t>Consumer-Centric Identity Management (KuppingerCole)</a:t>
            </a:r>
          </a:p>
          <a:p>
            <a:pPr lvl="1"/>
            <a:r>
              <a:rPr lang="en-US" dirty="0">
                <a:hlinkClick r:id="rId3"/>
              </a:rPr>
              <a:t>https://www.slideshare.net/shivan82/2016-0426-webinar-consumerfocused-identity-management</a:t>
            </a:r>
            <a:endParaRPr lang="en-US" dirty="0" smtClean="0"/>
          </a:p>
          <a:p>
            <a:r>
              <a:rPr lang="en-US" dirty="0" smtClean="0"/>
              <a:t>How </a:t>
            </a:r>
            <a:r>
              <a:rPr lang="en-US" dirty="0"/>
              <a:t>IAM can help move the finish line for </a:t>
            </a:r>
            <a:r>
              <a:rPr lang="en-US" dirty="0" smtClean="0"/>
              <a:t>hackers</a:t>
            </a:r>
          </a:p>
          <a:p>
            <a:pPr lvl="1"/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www.csoonline.com/article/3276446/identity-management/how-iam-can-help-move-the-finish-line-for-hackers.html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462207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/ Comments / Discussion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46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Email – </a:t>
            </a:r>
            <a:r>
              <a:rPr lang="en-US" dirty="0" smtClean="0">
                <a:hlinkClick r:id="rId2"/>
              </a:rPr>
              <a:t>Jerod.Brennen@OneIdentity.com</a:t>
            </a:r>
            <a:endParaRPr lang="en-US" dirty="0"/>
          </a:p>
          <a:p>
            <a:r>
              <a:rPr lang="en-US" dirty="0"/>
              <a:t>LinkedIn - </a:t>
            </a:r>
            <a:r>
              <a:rPr lang="en-US" dirty="0">
                <a:hlinkClick r:id="rId3"/>
              </a:rPr>
              <a:t>https://www.linkedin.com/in/slandail/</a:t>
            </a:r>
            <a:endParaRPr lang="en-US" dirty="0"/>
          </a:p>
          <a:p>
            <a:r>
              <a:rPr lang="en-US" dirty="0"/>
              <a:t>Twitter - </a:t>
            </a:r>
            <a:r>
              <a:rPr lang="en-US" dirty="0">
                <a:hlinkClick r:id="rId4"/>
              </a:rPr>
              <a:t>https://twitter.com/slandail</a:t>
            </a:r>
            <a:endParaRPr lang="en-US" dirty="0"/>
          </a:p>
          <a:p>
            <a:r>
              <a:rPr lang="en-US" dirty="0"/>
              <a:t>GitHub - </a:t>
            </a:r>
            <a:r>
              <a:rPr lang="en-US" dirty="0">
                <a:hlinkClick r:id="rId5"/>
              </a:rPr>
              <a:t>https://github.com/slandail</a:t>
            </a:r>
            <a:endParaRPr lang="en-US" dirty="0"/>
          </a:p>
          <a:p>
            <a:r>
              <a:rPr lang="en-US" dirty="0"/>
              <a:t>SlideShare - </a:t>
            </a:r>
            <a:r>
              <a:rPr lang="en-US" dirty="0">
                <a:hlinkClick r:id="rId6"/>
              </a:rPr>
              <a:t>https://www.slideshare.net/JerodBrennenCISSP</a:t>
            </a:r>
            <a:endParaRPr lang="en-US" dirty="0"/>
          </a:p>
          <a:p>
            <a:r>
              <a:rPr lang="en-US" dirty="0"/>
              <a:t>Speaker Deck - </a:t>
            </a:r>
            <a:r>
              <a:rPr lang="en-US" dirty="0">
                <a:hlinkClick r:id="rId7"/>
              </a:rPr>
              <a:t>https://speakerdeck.com/slandail</a:t>
            </a:r>
            <a:r>
              <a:rPr lang="en-US" dirty="0" smtClean="0">
                <a:hlinkClick r:id="rId7"/>
              </a:rPr>
              <a:t>/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868" y="2643092"/>
            <a:ext cx="2910294" cy="2753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523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F5: Lessons Learned from a Decade of Data Breaches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598" y="3120507"/>
            <a:ext cx="8792803" cy="159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5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Talk Attack Surface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 lnSpcReduction="10000"/>
          </a:bodyPr>
          <a:lstStyle/>
          <a:p>
            <a:r>
              <a:rPr lang="en-US" dirty="0" smtClean="0"/>
              <a:t>Publicly available user information</a:t>
            </a:r>
          </a:p>
          <a:p>
            <a:pPr lvl="1"/>
            <a:r>
              <a:rPr lang="en-US" dirty="0" smtClean="0"/>
              <a:t>Open Source Intelligence (OSINT) gathering</a:t>
            </a:r>
          </a:p>
          <a:p>
            <a:pPr lvl="1"/>
            <a:r>
              <a:rPr lang="en-US" dirty="0" smtClean="0"/>
              <a:t>Social media, corporate email used on personal sites</a:t>
            </a:r>
          </a:p>
          <a:p>
            <a:endParaRPr lang="en-US" dirty="0" smtClean="0"/>
          </a:p>
          <a:p>
            <a:r>
              <a:rPr lang="en-US" dirty="0" smtClean="0"/>
              <a:t>Publicly available system information</a:t>
            </a:r>
          </a:p>
          <a:p>
            <a:pPr lvl="1"/>
            <a:r>
              <a:rPr lang="en-US" dirty="0" smtClean="0"/>
              <a:t>Hostnames, IP addresses, DNS servers, mail servers</a:t>
            </a:r>
          </a:p>
          <a:p>
            <a:pPr lvl="1"/>
            <a:r>
              <a:rPr lang="en-US" dirty="0" smtClean="0"/>
              <a:t>It’s how the Internet works, folks</a:t>
            </a:r>
          </a:p>
          <a:p>
            <a:endParaRPr lang="en-US" dirty="0" smtClean="0"/>
          </a:p>
          <a:p>
            <a:r>
              <a:rPr lang="en-US" dirty="0" smtClean="0"/>
              <a:t>Increasing reliance on software-as-a-service (SaaS)</a:t>
            </a:r>
          </a:p>
          <a:p>
            <a:pPr lvl="1"/>
            <a:r>
              <a:rPr lang="en-US" dirty="0" smtClean="0"/>
              <a:t>Corresponding increase in password reuse and unmanaged</a:t>
            </a:r>
            <a:r>
              <a:rPr lang="en-US" dirty="0"/>
              <a:t> </a:t>
            </a:r>
            <a:r>
              <a:rPr lang="en-US" dirty="0" smtClean="0"/>
              <a:t>user accounts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957" y="2180496"/>
            <a:ext cx="4371850" cy="3121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582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19: They Still Suspect Nothing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165" y="1872541"/>
            <a:ext cx="7471669" cy="4615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220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Pen Testing: </a:t>
            </a:r>
            <a:r>
              <a:rPr lang="en-US" strike="sngStrike" dirty="0" smtClean="0"/>
              <a:t>Ten</a:t>
            </a:r>
            <a:r>
              <a:rPr lang="en-US" dirty="0" smtClean="0"/>
              <a:t> Eight Step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1: Gather OSINT</a:t>
            </a:r>
          </a:p>
          <a:p>
            <a:r>
              <a:rPr lang="en-US" dirty="0"/>
              <a:t>Step 2: </a:t>
            </a:r>
            <a:r>
              <a:rPr lang="en-US" b="1" u="sng" dirty="0">
                <a:solidFill>
                  <a:srgbClr val="FF0000"/>
                </a:solidFill>
              </a:rPr>
              <a:t>Score Some Creds</a:t>
            </a:r>
          </a:p>
          <a:p>
            <a:r>
              <a:rPr lang="en-US" dirty="0"/>
              <a:t>Step 3: Logon to an Internal System</a:t>
            </a:r>
          </a:p>
          <a:p>
            <a:r>
              <a:rPr lang="en-US" dirty="0"/>
              <a:t>Step 4: Dump SAM/System/Security Hives</a:t>
            </a:r>
          </a:p>
          <a:p>
            <a:r>
              <a:rPr lang="en-US" dirty="0"/>
              <a:t>Step 5: Extract Hashes and Get Cracking</a:t>
            </a:r>
          </a:p>
          <a:p>
            <a:r>
              <a:rPr lang="en-US" dirty="0"/>
              <a:t>Step 6: Identify Admin Accounts</a:t>
            </a:r>
          </a:p>
          <a:p>
            <a:r>
              <a:rPr lang="en-US" dirty="0"/>
              <a:t>Step 7: Find Active DA Logins</a:t>
            </a:r>
          </a:p>
          <a:p>
            <a:r>
              <a:rPr lang="en-US" dirty="0"/>
              <a:t>Step 8: Pass the </a:t>
            </a:r>
            <a:r>
              <a:rPr lang="en-US" dirty="0" smtClean="0"/>
              <a:t>Hash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717" y="2336873"/>
            <a:ext cx="3721414" cy="400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4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Nothing New Under the Sun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Dumping Windows Credentials (December 20, 2013)</a:t>
            </a:r>
          </a:p>
          <a:p>
            <a:pPr lvl="1"/>
            <a:r>
              <a:rPr lang="en-US" sz="1800" dirty="0" smtClean="0">
                <a:hlinkClick r:id="rId3"/>
              </a:rPr>
              <a:t>https</a:t>
            </a:r>
            <a:r>
              <a:rPr lang="en-US" sz="1800" dirty="0">
                <a:hlinkClick r:id="rId3"/>
              </a:rPr>
              <a:t>://www.securusglobal.com/community/2013/12/20/dumping-windows-credentials</a:t>
            </a:r>
            <a:r>
              <a:rPr lang="en-US" sz="1800" dirty="0" smtClean="0">
                <a:hlinkClick r:id="rId3"/>
              </a:rPr>
              <a:t>/</a:t>
            </a:r>
            <a:r>
              <a:rPr lang="en-US" sz="1800" dirty="0" smtClean="0"/>
              <a:t> </a:t>
            </a:r>
            <a:endParaRPr lang="en-US" sz="1800" dirty="0"/>
          </a:p>
          <a:p>
            <a:endParaRPr lang="en-US" sz="2000" dirty="0"/>
          </a:p>
          <a:p>
            <a:r>
              <a:rPr lang="en-US" sz="2000" dirty="0"/>
              <a:t>I Hunt Sys Admins (January 19, 2015)</a:t>
            </a:r>
          </a:p>
          <a:p>
            <a:pPr lvl="1"/>
            <a:r>
              <a:rPr lang="en-US" sz="1800" dirty="0" smtClean="0">
                <a:hlinkClick r:id="rId4"/>
              </a:rPr>
              <a:t>http</a:t>
            </a:r>
            <a:r>
              <a:rPr lang="en-US" sz="1800" dirty="0">
                <a:hlinkClick r:id="rId4"/>
              </a:rPr>
              <a:t>://www.harmj0y.net/blog/penetesting/i-hunt-sysadmins</a:t>
            </a:r>
            <a:r>
              <a:rPr lang="en-US" sz="1800" dirty="0" smtClean="0">
                <a:hlinkClick r:id="rId4"/>
              </a:rPr>
              <a:t>/</a:t>
            </a:r>
            <a:r>
              <a:rPr lang="en-US" sz="1800" dirty="0" smtClean="0"/>
              <a:t> </a:t>
            </a:r>
            <a:endParaRPr lang="en-US" sz="1800" dirty="0"/>
          </a:p>
          <a:p>
            <a:endParaRPr lang="en-US" sz="2000" dirty="0"/>
          </a:p>
          <a:p>
            <a:r>
              <a:rPr lang="en-US" sz="2000" dirty="0"/>
              <a:t>Password Spraying Outlook Web Access (February 17, 2016)</a:t>
            </a:r>
          </a:p>
          <a:p>
            <a:pPr lvl="1"/>
            <a:r>
              <a:rPr lang="en-US" sz="1800" dirty="0" smtClean="0">
                <a:hlinkClick r:id="rId5"/>
              </a:rPr>
              <a:t>http</a:t>
            </a:r>
            <a:r>
              <a:rPr lang="en-US" sz="1800" dirty="0">
                <a:hlinkClick r:id="rId5"/>
              </a:rPr>
              <a:t>://www.blackhillsinfosec.com/?</a:t>
            </a:r>
            <a:r>
              <a:rPr lang="en-US" sz="1800" dirty="0" smtClean="0">
                <a:hlinkClick r:id="rId5"/>
              </a:rPr>
              <a:t>p=4694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685" y="3555022"/>
            <a:ext cx="4476244" cy="295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08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8043</TotalTime>
  <Words>2287</Words>
  <Application>Microsoft Office PowerPoint</Application>
  <PresentationFormat>Widescreen</PresentationFormat>
  <Paragraphs>448</Paragraphs>
  <Slides>45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Calibri</vt:lpstr>
      <vt:lpstr>Courier New</vt:lpstr>
      <vt:lpstr>Gill Sans MT</vt:lpstr>
      <vt:lpstr>Wingdings 2</vt:lpstr>
      <vt:lpstr>Dividend</vt:lpstr>
      <vt:lpstr>Hacking Identity</vt:lpstr>
      <vt:lpstr>Who Am I?</vt:lpstr>
      <vt:lpstr>Still Relevant</vt:lpstr>
      <vt:lpstr>The Challenge</vt:lpstr>
      <vt:lpstr>F5: Lessons Learned from a Decade of Data Breaches</vt:lpstr>
      <vt:lpstr>Let’s Talk Attack Surface</vt:lpstr>
      <vt:lpstr>Day 19: They Still Suspect Nothing</vt:lpstr>
      <vt:lpstr>Pen Testing: Ten Eight Step Process</vt:lpstr>
      <vt:lpstr>Nothing New Under the Sun</vt:lpstr>
      <vt:lpstr>What If I Told You…</vt:lpstr>
      <vt:lpstr>IAM Primer</vt:lpstr>
      <vt:lpstr>TLA’s and FLA’s</vt:lpstr>
      <vt:lpstr>It Giveth and IT Taketh Away</vt:lpstr>
      <vt:lpstr>User Lifecycle</vt:lpstr>
      <vt:lpstr>Who (Traditionally) Does What?</vt:lpstr>
      <vt:lpstr>Identity-Based Attacks</vt:lpstr>
      <vt:lpstr>OSINT Gathering</vt:lpstr>
      <vt:lpstr>Document Metadata</vt:lpstr>
      <vt:lpstr>What Are We Looking For Again?</vt:lpstr>
      <vt:lpstr>Password Spraying</vt:lpstr>
      <vt:lpstr>Once You’re In…</vt:lpstr>
      <vt:lpstr>Social Engineering (SE)</vt:lpstr>
      <vt:lpstr>SE Attack Scenarios</vt:lpstr>
      <vt:lpstr>Password Self-Service</vt:lpstr>
      <vt:lpstr>Self-Registration</vt:lpstr>
      <vt:lpstr>Responder</vt:lpstr>
      <vt:lpstr>It Only Takes One Set of Creds</vt:lpstr>
      <vt:lpstr>Defense</vt:lpstr>
      <vt:lpstr>Where to Begin?</vt:lpstr>
      <vt:lpstr>Analyze Your External Attack Surface</vt:lpstr>
      <vt:lpstr>Reduce SAID Attack Surface</vt:lpstr>
      <vt:lpstr>Tighten Up Admin Privileges</vt:lpstr>
      <vt:lpstr>Detection is King</vt:lpstr>
      <vt:lpstr>Logging and Monitoring – Web Servers</vt:lpstr>
      <vt:lpstr>Logging and Monitoring – Network Devices</vt:lpstr>
      <vt:lpstr>Logging and Monitoring – Linux</vt:lpstr>
      <vt:lpstr>Logging and Monitoring – Windows</vt:lpstr>
      <vt:lpstr>Misdirection</vt:lpstr>
      <vt:lpstr>A Few Final Comments</vt:lpstr>
      <vt:lpstr>Fundamentals FTW</vt:lpstr>
      <vt:lpstr>Resources</vt:lpstr>
      <vt:lpstr>More resources</vt:lpstr>
      <vt:lpstr>Even More Resources</vt:lpstr>
      <vt:lpstr>Questions / Comments / Discussion</vt:lpstr>
      <vt:lpstr>Contact Info</vt:lpstr>
    </vt:vector>
  </TitlesOfParts>
  <Company>Quest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Hacking Identity</dc:title>
  <dc:creator>Jerod Brennen (jbrennen)</dc:creator>
  <cp:keywords>security, penetration testing, identity and access management</cp:keywords>
  <cp:lastModifiedBy>Jerod Brennen (jbrennen)</cp:lastModifiedBy>
  <cp:revision>165</cp:revision>
  <dcterms:created xsi:type="dcterms:W3CDTF">2018-03-16T19:22:30Z</dcterms:created>
  <dcterms:modified xsi:type="dcterms:W3CDTF">2018-05-30T15:19:29Z</dcterms:modified>
</cp:coreProperties>
</file>